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sario" panose="020B0604020202020204" charset="0"/>
      <p:regular r:id="rId20"/>
    </p:embeddedFont>
    <p:embeddedFont>
      <p:font typeface="Rosario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907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50413" y="-2743662"/>
            <a:ext cx="7298595" cy="72985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42613" y="5961860"/>
            <a:ext cx="7298595" cy="72985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86675" y="9096618"/>
            <a:ext cx="2353208" cy="235320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959727" y="3595206"/>
            <a:ext cx="1919454" cy="191945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8905443"/>
            <a:ext cx="3920639" cy="705715"/>
          </a:xfrm>
          <a:custGeom>
            <a:avLst/>
            <a:gdLst/>
            <a:ahLst/>
            <a:cxnLst/>
            <a:rect l="l" t="t" r="r" b="b"/>
            <a:pathLst>
              <a:path w="3920639" h="705715">
                <a:moveTo>
                  <a:pt x="0" y="0"/>
                </a:moveTo>
                <a:lnTo>
                  <a:pt x="3920639" y="0"/>
                </a:lnTo>
                <a:lnTo>
                  <a:pt x="3920639" y="705714"/>
                </a:lnTo>
                <a:lnTo>
                  <a:pt x="0" y="705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591032" y="-89250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153568" y="2389297"/>
            <a:ext cx="1665995" cy="1665995"/>
          </a:xfrm>
          <a:custGeom>
            <a:avLst/>
            <a:gdLst/>
            <a:ahLst/>
            <a:cxnLst/>
            <a:rect l="l" t="t" r="r" b="b"/>
            <a:pathLst>
              <a:path w="1665995" h="1665995">
                <a:moveTo>
                  <a:pt x="0" y="0"/>
                </a:moveTo>
                <a:lnTo>
                  <a:pt x="1665996" y="0"/>
                </a:lnTo>
                <a:lnTo>
                  <a:pt x="1665996" y="1665995"/>
                </a:lnTo>
                <a:lnTo>
                  <a:pt x="0" y="1665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546747" y="782726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326504" y="5985148"/>
            <a:ext cx="1320124" cy="1320124"/>
          </a:xfrm>
          <a:custGeom>
            <a:avLst/>
            <a:gdLst/>
            <a:ahLst/>
            <a:cxnLst/>
            <a:rect l="l" t="t" r="r" b="b"/>
            <a:pathLst>
              <a:path w="1320124" h="1320124">
                <a:moveTo>
                  <a:pt x="0" y="0"/>
                </a:moveTo>
                <a:lnTo>
                  <a:pt x="1320124" y="0"/>
                </a:lnTo>
                <a:lnTo>
                  <a:pt x="1320124" y="1320124"/>
                </a:lnTo>
                <a:lnTo>
                  <a:pt x="0" y="1320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105014" y="-1844324"/>
            <a:ext cx="3688648" cy="3688648"/>
          </a:xfrm>
          <a:custGeom>
            <a:avLst/>
            <a:gdLst/>
            <a:ahLst/>
            <a:cxnLst/>
            <a:rect l="l" t="t" r="r" b="b"/>
            <a:pathLst>
              <a:path w="3688648" h="3688648">
                <a:moveTo>
                  <a:pt x="0" y="0"/>
                </a:moveTo>
                <a:lnTo>
                  <a:pt x="3688649" y="0"/>
                </a:lnTo>
                <a:lnTo>
                  <a:pt x="3688649" y="3688648"/>
                </a:lnTo>
                <a:lnTo>
                  <a:pt x="0" y="3688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153568" y="606788"/>
            <a:ext cx="1665995" cy="1665995"/>
          </a:xfrm>
          <a:custGeom>
            <a:avLst/>
            <a:gdLst/>
            <a:ahLst/>
            <a:cxnLst/>
            <a:rect l="l" t="t" r="r" b="b"/>
            <a:pathLst>
              <a:path w="1665995" h="1665995">
                <a:moveTo>
                  <a:pt x="1665996" y="0"/>
                </a:moveTo>
                <a:lnTo>
                  <a:pt x="0" y="0"/>
                </a:lnTo>
                <a:lnTo>
                  <a:pt x="0" y="1665995"/>
                </a:lnTo>
                <a:lnTo>
                  <a:pt x="1665996" y="1665995"/>
                </a:lnTo>
                <a:lnTo>
                  <a:pt x="16659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350833" y="1577792"/>
            <a:ext cx="15295795" cy="493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ЗВІТ</a:t>
            </a:r>
          </a:p>
          <a:p>
            <a:pPr algn="ctr">
              <a:lnSpc>
                <a:spcPts val="6300"/>
              </a:lnSpc>
            </a:pPr>
            <a:r>
              <a:rPr lang="en-US" sz="4500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завідувачки відділу методичного</a:t>
            </a:r>
          </a:p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КЗ «Центр позашкільної освіти»</a:t>
            </a:r>
          </a:p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 Звягельської міської ради</a:t>
            </a:r>
          </a:p>
          <a:p>
            <a:pPr algn="ctr">
              <a:lnSpc>
                <a:spcPts val="13919"/>
              </a:lnSpc>
            </a:pPr>
            <a:endParaRPr lang="en-US" sz="3400" b="1">
              <a:solidFill>
                <a:srgbClr val="30318B"/>
              </a:solidFill>
              <a:latin typeface="Rosario Bold"/>
              <a:ea typeface="Rosario Bold"/>
              <a:cs typeface="Rosario Bold"/>
              <a:sym typeface="Rosari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88262" y="6559485"/>
            <a:ext cx="8111475" cy="167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7"/>
              </a:lnSpc>
            </a:pPr>
            <a:r>
              <a:rPr lang="en-US" sz="4841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Мирослава Багатчук</a:t>
            </a:r>
          </a:p>
          <a:p>
            <a:pPr algn="ctr">
              <a:lnSpc>
                <a:spcPts val="6777"/>
              </a:lnSpc>
            </a:pPr>
            <a:r>
              <a:rPr lang="en-US" sz="4841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 2025–2026 навчальний рік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217765" y="492488"/>
            <a:ext cx="10506205" cy="106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7"/>
              </a:lnSpc>
            </a:pPr>
            <a:r>
              <a:rPr lang="en-US" sz="62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ІНКЛЮЗИВНЕ НАВЧАННЯ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12855" y="2144835"/>
            <a:ext cx="12462289" cy="55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7"/>
              </a:lnSpc>
            </a:pPr>
            <a:r>
              <a:rPr lang="en-US" sz="32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У 2025–2026 н.р. організовано інклюзивні групи у гуртках: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12855" y="2994125"/>
            <a:ext cx="11626461" cy="22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082" lvl="1" indent="-327541" algn="l">
              <a:lnSpc>
                <a:spcPts val="4247"/>
              </a:lnSpc>
              <a:buFont typeface="Arial"/>
              <a:buChar char="•"/>
            </a:pPr>
            <a:r>
              <a:rPr lang="en-US" sz="30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ЦРТРД «Першоцвіт»;</a:t>
            </a:r>
          </a:p>
          <a:p>
            <a:pPr marL="655082" lvl="1" indent="-327541" algn="l">
              <a:lnSpc>
                <a:spcPts val="4247"/>
              </a:lnSpc>
              <a:buFont typeface="Arial"/>
              <a:buChar char="•"/>
            </a:pPr>
            <a:r>
              <a:rPr lang="en-US" sz="30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«Ляльковий театр»;</a:t>
            </a:r>
          </a:p>
          <a:p>
            <a:pPr marL="655082" lvl="1" indent="-327541" algn="l">
              <a:lnSpc>
                <a:spcPts val="4247"/>
              </a:lnSpc>
              <a:buFont typeface="Arial"/>
              <a:buChar char="•"/>
            </a:pPr>
            <a:r>
              <a:rPr lang="en-US" sz="30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«Студія гітари. Естрадний спів».</a:t>
            </a:r>
          </a:p>
          <a:p>
            <a:pPr algn="l">
              <a:lnSpc>
                <a:spcPts val="5227"/>
              </a:lnSpc>
            </a:pPr>
            <a:endParaRPr lang="en-US" sz="30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912855" y="4988360"/>
            <a:ext cx="12462289" cy="55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7"/>
              </a:lnSpc>
            </a:pPr>
            <a:r>
              <a:rPr lang="en-US" sz="32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Забезпечено: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12855" y="5839662"/>
            <a:ext cx="11626461" cy="276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082" lvl="1" indent="-327541" algn="l">
              <a:lnSpc>
                <a:spcPts val="4247"/>
              </a:lnSpc>
              <a:buFont typeface="Arial"/>
              <a:buChar char="•"/>
            </a:pPr>
            <a:r>
              <a:rPr lang="en-US" sz="30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особистісно зорієнтований підхід;</a:t>
            </a:r>
          </a:p>
          <a:p>
            <a:pPr marL="655082" lvl="1" indent="-327541" algn="l">
              <a:lnSpc>
                <a:spcPts val="4247"/>
              </a:lnSpc>
              <a:buFont typeface="Arial"/>
              <a:buChar char="•"/>
            </a:pPr>
            <a:r>
              <a:rPr lang="en-US" sz="30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індивідуальні програми розвитку;</a:t>
            </a:r>
          </a:p>
          <a:p>
            <a:pPr marL="655082" lvl="1" indent="-327541" algn="l">
              <a:lnSpc>
                <a:spcPts val="4247"/>
              </a:lnSpc>
              <a:buFont typeface="Arial"/>
              <a:buChar char="•"/>
            </a:pPr>
            <a:r>
              <a:rPr lang="en-US" sz="30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співпрацю з батьками;</a:t>
            </a:r>
          </a:p>
          <a:p>
            <a:pPr marL="655082" lvl="1" indent="-327541" algn="l">
              <a:lnSpc>
                <a:spcPts val="4247"/>
              </a:lnSpc>
              <a:buFont typeface="Arial"/>
              <a:buChar char="•"/>
            </a:pPr>
            <a:r>
              <a:rPr lang="en-US" sz="30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підтримку дітей з особливими освітніми потребами.</a:t>
            </a:r>
          </a:p>
          <a:p>
            <a:pPr algn="l">
              <a:lnSpc>
                <a:spcPts val="5227"/>
              </a:lnSpc>
            </a:pPr>
            <a:endParaRPr lang="en-US" sz="30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114117" y="219840"/>
            <a:ext cx="10071473" cy="235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7"/>
              </a:lnSpc>
            </a:pPr>
            <a:r>
              <a:rPr lang="en-US" sz="67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ПРІОРИТЕТИ ПОДАЛЬШОЇ РОБОТИ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02411" y="2985335"/>
            <a:ext cx="12083178" cy="589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цифровізація освітнього процесу;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розвиток міжнародної співпраці;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удосконалення системи внутрішнього забезпечення якості освіти;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підтримка професійного розвитку педагогів;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розвиток інноваційної діяльності;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створення сучасного безпечного освітнього середовища.</a:t>
            </a:r>
          </a:p>
          <a:p>
            <a:pPr algn="l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781874" y="502013"/>
            <a:ext cx="11213764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АВТОРСЬКА ПРОГРАМА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72894" y="1987442"/>
            <a:ext cx="11626461" cy="72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7"/>
              </a:lnSpc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У 2025–2026 навчальному році розпочато роботу над створенням авторської програми туристсько-краєзнавчого напряму для гуртка «Краєзнавчий».</a:t>
            </a:r>
          </a:p>
          <a:p>
            <a:pPr algn="l">
              <a:lnSpc>
                <a:spcPts val="5227"/>
              </a:lnSpc>
            </a:pP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Мета програми: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формування національної свідомості;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розвиток дослідницьких навичок;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вивчення історико-культурної спадщини Звягельщини;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розвиток компетентностей у сфері туризму та краєзнавства.</a:t>
            </a:r>
          </a:p>
          <a:p>
            <a:pPr algn="l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333482" y="752410"/>
            <a:ext cx="8424863" cy="14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ВИСНОВКИ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27164" y="2820243"/>
            <a:ext cx="11301318" cy="594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Упродовж навчального року забезпечено:</a:t>
            </a:r>
          </a:p>
          <a:p>
            <a:pPr algn="ctr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ефективний методичний супровід педагогів;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упровадження інноваційних практик;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активізацію грантової діяльності;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результативну участь у конкурсах;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зміцнення позитивного іміджу закладу.</a:t>
            </a:r>
          </a:p>
          <a:p>
            <a:pPr algn="ctr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algn="ctr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628861" y="2095647"/>
            <a:ext cx="13244420" cy="893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799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ДЯКУЮ ЗА УВАГУ!</a:t>
            </a:r>
          </a:p>
          <a:p>
            <a:pPr algn="ctr">
              <a:lnSpc>
                <a:spcPts val="8711"/>
              </a:lnSpc>
            </a:pPr>
            <a:endParaRPr lang="en-US" sz="8799" b="1">
              <a:solidFill>
                <a:srgbClr val="30318B"/>
              </a:solidFill>
              <a:latin typeface="Rosario Bold"/>
              <a:ea typeface="Rosario Bold"/>
              <a:cs typeface="Rosario Bold"/>
              <a:sym typeface="Rosario Bold"/>
            </a:endParaRPr>
          </a:p>
          <a:p>
            <a:pPr algn="ctr">
              <a:lnSpc>
                <a:spcPts val="8711"/>
              </a:lnSpc>
            </a:pPr>
            <a:r>
              <a:rPr lang="en-US" sz="8799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«ПОПЕРЕДУ - НОВІ ІДЕЇ, НОВІ ЗВЕРШЕННЯ,</a:t>
            </a:r>
          </a:p>
          <a:p>
            <a:pPr algn="ctr">
              <a:lnSpc>
                <a:spcPts val="8711"/>
              </a:lnSpc>
            </a:pPr>
            <a:r>
              <a:rPr lang="en-US" sz="8799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 НОВІ ПЕРЕМОГИ»</a:t>
            </a:r>
          </a:p>
          <a:p>
            <a:pPr algn="ctr">
              <a:lnSpc>
                <a:spcPts val="12918"/>
              </a:lnSpc>
            </a:pPr>
            <a:endParaRPr lang="en-US" sz="8799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algn="ctr">
              <a:lnSpc>
                <a:spcPts val="12918"/>
              </a:lnSpc>
            </a:pPr>
            <a:endParaRPr lang="en-US" sz="8799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616966" y="98201"/>
            <a:ext cx="12327732" cy="2954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ОСНОВНІ НАПРЯМИ ДІЯЛЬНОСТІ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9973" y="3702261"/>
            <a:ext cx="14883130" cy="461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методичний супровід освітнього процесу;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підвищення професійної компетентності педагогів;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розвиток інноваційної діяльності;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внутрішній моніторинг якості освіти;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координація конкурсної та проєктної діяльності;</a:t>
            </a:r>
          </a:p>
          <a:p>
            <a:pPr marL="806208" lvl="1" indent="-403104" algn="ctr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створення сучасного безпечного освітнього середовища.</a:t>
            </a:r>
          </a:p>
          <a:p>
            <a:pPr algn="ctr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904126" y="98201"/>
            <a:ext cx="11976848" cy="293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МЕТОДИЧНА ДІЯЛЬНІСТЬ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7209" y="3315618"/>
            <a:ext cx="15822091" cy="458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Розроблено методичний посібник</a:t>
            </a:r>
          </a:p>
          <a:p>
            <a:pPr algn="l">
              <a:lnSpc>
                <a:spcPts val="5227"/>
              </a:lnSpc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«Цифрова грамотність керівника гуртка»;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Посібник представлено на конкурсі</a:t>
            </a:r>
          </a:p>
          <a:p>
            <a:pPr algn="l">
              <a:lnSpc>
                <a:spcPts val="5227"/>
              </a:lnSpc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«Добрі практики – Сучасна освіта Звягельської ТГ – 2026»;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Участь в обласному конкурсі «Сучасна освіта Житомирщини»;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Отримано диплом І ступеня</a:t>
            </a:r>
          </a:p>
          <a:p>
            <a:pPr algn="l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616966" y="687912"/>
            <a:ext cx="12840971" cy="380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7"/>
              </a:lnSpc>
            </a:pPr>
            <a:r>
              <a:rPr lang="en-US" sz="50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ПРОФЕСІЙНІ ДОСЯГНЕННЯ ПЕДАГОГІВ</a:t>
            </a:r>
          </a:p>
          <a:p>
            <a:pPr algn="l">
              <a:lnSpc>
                <a:spcPts val="11847"/>
              </a:lnSpc>
            </a:pPr>
            <a:endParaRPr lang="en-US" sz="5062" b="1">
              <a:solidFill>
                <a:srgbClr val="30318B"/>
              </a:solidFill>
              <a:latin typeface="Rosario Bold"/>
              <a:ea typeface="Rosario Bold"/>
              <a:cs typeface="Rosario Bold"/>
              <a:sym typeface="Rosario Bold"/>
            </a:endParaRPr>
          </a:p>
          <a:p>
            <a:pPr algn="l">
              <a:lnSpc>
                <a:spcPts val="11847"/>
              </a:lnSpc>
            </a:pPr>
            <a:endParaRPr lang="en-US" sz="5062" b="1">
              <a:solidFill>
                <a:srgbClr val="30318B"/>
              </a:solidFill>
              <a:latin typeface="Rosario Bold"/>
              <a:ea typeface="Rosario Bold"/>
              <a:cs typeface="Rosario Bold"/>
              <a:sym typeface="Rosari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2493201"/>
            <a:ext cx="8655878" cy="655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У міському конкурсі взяли участь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5 керівників гуртків.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До обласного етапу направлено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4 конкурсні роботи.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За результатами: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2 дипломи І ступеня;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2 дипломи ІІ ступеня.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Забезпечено ефективний методичний супровід педагогів.</a:t>
            </a:r>
          </a:p>
          <a:p>
            <a:pPr algn="l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11668" y="3567713"/>
            <a:ext cx="5463160" cy="54631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67847" y="1847138"/>
            <a:ext cx="5463160" cy="5463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72460" y="612933"/>
            <a:ext cx="13385477" cy="14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МЕТОДИЧНІ ЗАХОДИ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84594" y="2316264"/>
            <a:ext cx="12462289" cy="77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7"/>
              </a:lnSpc>
            </a:pPr>
            <a:r>
              <a:rPr lang="en-US" sz="45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Протягом року проведено: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91598" y="3714781"/>
            <a:ext cx="13492492" cy="589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педагогічні ради;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організаційно-методичні наради;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внутрішній моніторинг якості освіти;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творчу лабораторію«ProLab: перезавантаження педмайстерності»;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методичний тиждень «TeacherX: педагог, що трансформує реальність»;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супровід атестації педагогічних працівників.</a:t>
            </a:r>
          </a:p>
          <a:p>
            <a:pPr algn="l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098571" y="216667"/>
            <a:ext cx="12887995" cy="2954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ПІДВИЩЕННЯ КВАЛІФІКАЦІЇ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64692" y="3161575"/>
            <a:ext cx="12462289" cy="77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7"/>
              </a:lnSpc>
            </a:pPr>
            <a:r>
              <a:rPr lang="en-US" sz="45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Участь в: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0088" y="4099353"/>
            <a:ext cx="14214727" cy="509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619" lvl="1" indent="-392309" algn="l">
              <a:lnSpc>
                <a:spcPts val="5087"/>
              </a:lnSpc>
              <a:buFont typeface="Arial"/>
              <a:buChar char="•"/>
            </a:pPr>
            <a:r>
              <a:rPr lang="en-US" sz="36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освітніх форумах та конференціях;</a:t>
            </a:r>
          </a:p>
          <a:p>
            <a:pPr marL="784619" lvl="1" indent="-392309" algn="l">
              <a:lnSpc>
                <a:spcPts val="5087"/>
              </a:lnSpc>
              <a:buFont typeface="Arial"/>
              <a:buChar char="•"/>
            </a:pPr>
            <a:r>
              <a:rPr lang="en-US" sz="36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курсах із цифрової гігієни дітей;</a:t>
            </a:r>
          </a:p>
          <a:p>
            <a:pPr marL="784619" lvl="1" indent="-392309" algn="l">
              <a:lnSpc>
                <a:spcPts val="5087"/>
              </a:lnSpc>
              <a:buFont typeface="Arial"/>
              <a:buChar char="•"/>
            </a:pPr>
            <a:r>
              <a:rPr lang="en-US" sz="36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навчанні щодо роботи з дітьми з ООП;</a:t>
            </a:r>
          </a:p>
          <a:p>
            <a:pPr marL="784619" lvl="1" indent="-392309" algn="l">
              <a:lnSpc>
                <a:spcPts val="5087"/>
              </a:lnSpc>
              <a:buFont typeface="Arial"/>
              <a:buChar char="•"/>
            </a:pPr>
            <a:r>
              <a:rPr lang="en-US" sz="36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курс «ProTeacher»;</a:t>
            </a:r>
          </a:p>
          <a:p>
            <a:pPr marL="784619" lvl="1" indent="-392309" algn="l">
              <a:lnSpc>
                <a:spcPts val="5087"/>
              </a:lnSpc>
              <a:buFont typeface="Arial"/>
              <a:buChar char="•"/>
            </a:pPr>
            <a:r>
              <a:rPr lang="en-US" sz="36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120-годинних курсах підвищення кваліфікації;</a:t>
            </a:r>
          </a:p>
          <a:p>
            <a:pPr marL="784619" lvl="1" indent="-392309" algn="l">
              <a:lnSpc>
                <a:spcPts val="5087"/>
              </a:lnSpc>
              <a:buFont typeface="Arial"/>
              <a:buChar char="•"/>
            </a:pPr>
            <a:r>
              <a:rPr lang="en-US" sz="36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Отримано державний сертифікат</a:t>
            </a:r>
          </a:p>
          <a:p>
            <a:pPr algn="l">
              <a:lnSpc>
                <a:spcPts val="5087"/>
              </a:lnSpc>
            </a:pPr>
            <a:r>
              <a:rPr lang="en-US" sz="36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 про вільне володіння державною мовою другого ступеня (С2).</a:t>
            </a:r>
          </a:p>
          <a:p>
            <a:pPr algn="l">
              <a:lnSpc>
                <a:spcPts val="5227"/>
              </a:lnSpc>
            </a:pPr>
            <a:endParaRPr lang="en-US" sz="36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912855" y="434410"/>
            <a:ext cx="12448109" cy="2954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ОРГАНІЗАЦІЙНО-МАСОВА ДІЯЛЬНІСТЬ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12855" y="4247429"/>
            <a:ext cx="12462289" cy="77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7"/>
              </a:lnSpc>
            </a:pPr>
            <a:r>
              <a:rPr lang="en-US" sz="45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Організовано та проведено: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5276531"/>
            <a:ext cx="14214727" cy="3924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День відкритих дверей;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різдвяні та великодні творчі проєкти;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патріотичні акції;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благодійні та волонтерські ініціативи;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творчі майстерні, флешмоби, конкурси, квести.</a:t>
            </a:r>
          </a:p>
          <a:p>
            <a:pPr algn="l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284594" y="444863"/>
            <a:ext cx="12327732" cy="2954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ПРОЄКТНА ДІЯЛЬНІСТЬ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64692" y="3893988"/>
            <a:ext cx="13803497" cy="458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грантовий проєкт «Цифровий музей льону: відновлення спадщини Звягеля»;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ІV Міжнародний фестиваль-конкурс «На свято в Лесину оселю»;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співпраця з Kinderhilfe Ukraine: Rhein-Neckar e.V.;</a:t>
            </a:r>
          </a:p>
          <a:p>
            <a:pPr marL="806208" lvl="1" indent="-403104" algn="l">
              <a:lnSpc>
                <a:spcPts val="5227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участь у проєктах Українського культурного фонду.</a:t>
            </a:r>
          </a:p>
          <a:p>
            <a:pPr algn="l">
              <a:lnSpc>
                <a:spcPts val="5227"/>
              </a:lnSpc>
            </a:pPr>
            <a:endParaRPr lang="en-US" sz="3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327164" y="155351"/>
            <a:ext cx="13130773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РЕЗУЛЬТАТИВНІСТЬ ОСВІТНЬОЇ ДІЯЛЬНОСТІ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64692" y="2353573"/>
            <a:ext cx="15637802" cy="77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7"/>
              </a:lnSpc>
            </a:pPr>
            <a:r>
              <a:rPr lang="en-US" sz="45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Вихованці закладу здобули перемоги у конкурсах: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7902" y="2486056"/>
            <a:ext cx="16079547" cy="7125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7"/>
              </a:lnSpc>
            </a:pPr>
            <a:endParaRPr/>
          </a:p>
          <a:p>
            <a:pPr marL="590314" lvl="1" indent="-295157" algn="l">
              <a:lnSpc>
                <a:spcPts val="3827"/>
              </a:lnSpc>
              <a:buFont typeface="Arial"/>
              <a:buChar char="•"/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«Читанка»; «Мандруй рідним краєм»; «Осінні фантазії”; «Зимова казка»; «За нашу свободу»;</a:t>
            </a:r>
          </a:p>
          <a:p>
            <a:pPr marL="590314" lvl="1" indent="-295157" algn="l">
              <a:lnSpc>
                <a:spcPts val="3827"/>
              </a:lnSpc>
              <a:buFont typeface="Arial"/>
              <a:buChar char="•"/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«Світ очима дітей»; Обласна спартакіада із спортивно-технічних видів спорту для найпростіших авто-, судно- та авіамоделей; </a:t>
            </a:r>
          </a:p>
          <a:p>
            <a:pPr marL="590314" lvl="1" indent="-295157" algn="l">
              <a:lnSpc>
                <a:spcPts val="3827"/>
              </a:lnSpc>
              <a:buFont typeface="Arial"/>
              <a:buChar char="•"/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Всеукраїнська краєзнавчо-етнологічної конференція учнівської молоді «Завжди в народі</a:t>
            </a:r>
          </a:p>
          <a:p>
            <a:pPr marL="590314" lvl="1" indent="-295157" algn="l">
              <a:lnSpc>
                <a:spcPts val="3827"/>
              </a:lnSpc>
              <a:buFont typeface="Arial"/>
              <a:buChar char="•"/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буде жити, що серце серцю передасть»; фестиваль-конкурс обрядового піснеспіву; виставка «Український сувенір»; виставка-конкурс «Початкове технічне моделювання»; «Паперовий світ»;«Розстріляна молодість» ; «Природа в українському слові» та інших.</a:t>
            </a:r>
          </a:p>
          <a:p>
            <a:pPr algn="l">
              <a:lnSpc>
                <a:spcPts val="3827"/>
              </a:lnSpc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Також:</a:t>
            </a:r>
          </a:p>
          <a:p>
            <a:pPr marL="590314" lvl="1" indent="-295157" algn="l">
              <a:lnSpc>
                <a:spcPts val="3827"/>
              </a:lnSpc>
              <a:buFont typeface="Arial"/>
              <a:buChar char="•"/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збережено контингент гуртків;</a:t>
            </a:r>
          </a:p>
          <a:p>
            <a:pPr marL="590314" lvl="1" indent="-295157" algn="l">
              <a:lnSpc>
                <a:spcPts val="3827"/>
              </a:lnSpc>
              <a:buFont typeface="Arial"/>
              <a:buChar char="•"/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підтримано позитивний психологічний клімат;</a:t>
            </a:r>
          </a:p>
          <a:p>
            <a:pPr marL="590314" lvl="1" indent="-295157" algn="l">
              <a:lnSpc>
                <a:spcPts val="3827"/>
              </a:lnSpc>
              <a:buFont typeface="Arial"/>
              <a:buChar char="•"/>
            </a:pPr>
            <a:r>
              <a:rPr lang="en-US" sz="2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забезпечено активне висвітлення роботи закладу у соцмережах та на сайті.</a:t>
            </a:r>
          </a:p>
          <a:p>
            <a:pPr algn="l">
              <a:lnSpc>
                <a:spcPts val="5227"/>
              </a:lnSpc>
            </a:pPr>
            <a:endParaRPr lang="en-US" sz="2734">
              <a:solidFill>
                <a:srgbClr val="30318B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586</Words>
  <Application>Microsoft Office PowerPoint</Application>
  <PresentationFormat>Произвольный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Rosario Bold</vt:lpstr>
      <vt:lpstr>Calibri</vt:lpstr>
      <vt:lpstr>Rosario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завідувачки методичного відділу КЗ «Центр позашкільної освіти» Звягельської міської ради</dc:title>
  <cp:lastModifiedBy>Мирослава</cp:lastModifiedBy>
  <cp:revision>3</cp:revision>
  <dcterms:created xsi:type="dcterms:W3CDTF">2006-08-16T00:00:00Z</dcterms:created>
  <dcterms:modified xsi:type="dcterms:W3CDTF">2026-05-27T09:16:40Z</dcterms:modified>
  <dc:identifier>DAHKR1RdoAg</dc:identifier>
</cp:coreProperties>
</file>