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18288000" cy="10287000"/>
  <p:notesSz cx="6858000" cy="9144000"/>
  <p:embeddedFontLst>
    <p:embeddedFont>
      <p:font typeface="Rosario Bold" charset="1" panose="02000503060000020004"/>
      <p:regular r:id="rId23"/>
    </p:embeddedFont>
    <p:embeddedFont>
      <p:font typeface="Rosario" charset="1" panose="02000503040000020003"/>
      <p:regular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fonts/font23.fntdata" Type="http://schemas.openxmlformats.org/officeDocument/2006/relationships/font"/><Relationship Id="rId24" Target="fonts/font24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14" Target="../media/image13.pn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2750413" y="-2743662"/>
            <a:ext cx="7298595" cy="7298595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3342613" y="5961860"/>
            <a:ext cx="7298595" cy="7298595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2586675" y="9096618"/>
            <a:ext cx="2353208" cy="2353208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959727" y="3595206"/>
            <a:ext cx="1919454" cy="1919454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-1591032" y="-892505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-10800000">
            <a:off x="16153568" y="2389297"/>
            <a:ext cx="1665995" cy="1665995"/>
          </a:xfrm>
          <a:custGeom>
            <a:avLst/>
            <a:gdLst/>
            <a:ahLst/>
            <a:cxnLst/>
            <a:rect r="r" b="b" t="t" l="l"/>
            <a:pathLst>
              <a:path h="1665995" w="1665995">
                <a:moveTo>
                  <a:pt x="0" y="0"/>
                </a:moveTo>
                <a:lnTo>
                  <a:pt x="1665996" y="0"/>
                </a:lnTo>
                <a:lnTo>
                  <a:pt x="1665996" y="1665995"/>
                </a:lnTo>
                <a:lnTo>
                  <a:pt x="0" y="16659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15546747" y="7827262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326504" y="5985148"/>
            <a:ext cx="1320124" cy="1320124"/>
          </a:xfrm>
          <a:custGeom>
            <a:avLst/>
            <a:gdLst/>
            <a:ahLst/>
            <a:cxnLst/>
            <a:rect r="r" b="b" t="t" l="l"/>
            <a:pathLst>
              <a:path h="1320124" w="1320124">
                <a:moveTo>
                  <a:pt x="0" y="0"/>
                </a:moveTo>
                <a:lnTo>
                  <a:pt x="1320124" y="0"/>
                </a:lnTo>
                <a:lnTo>
                  <a:pt x="1320124" y="1320124"/>
                </a:lnTo>
                <a:lnTo>
                  <a:pt x="0" y="132012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3105014" y="-1844324"/>
            <a:ext cx="3688648" cy="3688648"/>
          </a:xfrm>
          <a:custGeom>
            <a:avLst/>
            <a:gdLst/>
            <a:ahLst/>
            <a:cxnLst/>
            <a:rect r="r" b="b" t="t" l="l"/>
            <a:pathLst>
              <a:path h="3688648" w="3688648">
                <a:moveTo>
                  <a:pt x="0" y="0"/>
                </a:moveTo>
                <a:lnTo>
                  <a:pt x="3688649" y="0"/>
                </a:lnTo>
                <a:lnTo>
                  <a:pt x="3688649" y="3688648"/>
                </a:lnTo>
                <a:lnTo>
                  <a:pt x="0" y="368864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true" flipV="false" rot="-10800000">
            <a:off x="16153568" y="606788"/>
            <a:ext cx="1665995" cy="1665995"/>
          </a:xfrm>
          <a:custGeom>
            <a:avLst/>
            <a:gdLst/>
            <a:ahLst/>
            <a:cxnLst/>
            <a:rect r="r" b="b" t="t" l="l"/>
            <a:pathLst>
              <a:path h="1665995" w="1665995">
                <a:moveTo>
                  <a:pt x="1665996" y="0"/>
                </a:moveTo>
                <a:lnTo>
                  <a:pt x="0" y="0"/>
                </a:lnTo>
                <a:lnTo>
                  <a:pt x="0" y="1665995"/>
                </a:lnTo>
                <a:lnTo>
                  <a:pt x="1665996" y="1665995"/>
                </a:lnTo>
                <a:lnTo>
                  <a:pt x="16659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2741941" y="1344535"/>
            <a:ext cx="15295795" cy="50457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b="true" sz="4500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АНАЛІТИЧНА ДОВІДКА</a:t>
            </a:r>
          </a:p>
          <a:p>
            <a:pPr algn="ctr">
              <a:lnSpc>
                <a:spcPts val="5040"/>
              </a:lnSpc>
            </a:pPr>
            <a:r>
              <a:rPr lang="en-US" sz="3600" b="true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про результати моніторингової діяльності </a:t>
            </a:r>
          </a:p>
          <a:p>
            <a:pPr algn="ctr">
              <a:lnSpc>
                <a:spcPts val="5040"/>
              </a:lnSpc>
            </a:pPr>
            <a:r>
              <a:rPr lang="en-US" sz="3600" b="true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щодо забезпечення якості освіти</a:t>
            </a:r>
          </a:p>
          <a:p>
            <a:pPr algn="ctr">
              <a:lnSpc>
                <a:spcPts val="5040"/>
              </a:lnSpc>
            </a:pPr>
            <a:r>
              <a:rPr lang="en-US" sz="3600" b="true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 КЗ «Центр позашкільної освіти»</a:t>
            </a:r>
          </a:p>
          <a:p>
            <a:pPr algn="ctr">
              <a:lnSpc>
                <a:spcPts val="5040"/>
              </a:lnSpc>
            </a:pPr>
            <a:r>
              <a:rPr lang="en-US" sz="3600" b="true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Звягельської міської ради</a:t>
            </a:r>
          </a:p>
          <a:p>
            <a:pPr algn="ctr">
              <a:lnSpc>
                <a:spcPts val="5040"/>
              </a:lnSpc>
            </a:pPr>
            <a:r>
              <a:rPr lang="en-US" sz="3600" b="true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за 2025–2026 навчальний рік</a:t>
            </a:r>
          </a:p>
          <a:p>
            <a:pPr algn="ctr">
              <a:lnSpc>
                <a:spcPts val="8680"/>
              </a:lnSpc>
            </a:pPr>
          </a:p>
        </p:txBody>
      </p:sp>
      <p:sp>
        <p:nvSpPr>
          <p:cNvPr name="TextBox 21" id="21"/>
          <p:cNvSpPr txBox="true"/>
          <p:nvPr/>
        </p:nvSpPr>
        <p:spPr>
          <a:xfrm rot="0">
            <a:off x="0" y="7411584"/>
            <a:ext cx="12082772" cy="37651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7"/>
              </a:lnSpc>
            </a:pPr>
            <a:r>
              <a:rPr lang="en-US" sz="3941" b="true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Завідувачка відділу методичного,</a:t>
            </a:r>
          </a:p>
          <a:p>
            <a:pPr algn="ctr">
              <a:lnSpc>
                <a:spcPts val="5517"/>
              </a:lnSpc>
            </a:pPr>
            <a:r>
              <a:rPr lang="en-US" sz="3941" b="true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 голова робочої групи СЗЯО</a:t>
            </a:r>
          </a:p>
          <a:p>
            <a:pPr algn="ctr">
              <a:lnSpc>
                <a:spcPts val="5517"/>
              </a:lnSpc>
            </a:pPr>
            <a:r>
              <a:rPr lang="en-US" sz="3941" b="true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 Мирослава БАГАТЧУК</a:t>
            </a:r>
          </a:p>
          <a:p>
            <a:pPr algn="ctr">
              <a:lnSpc>
                <a:spcPts val="6777"/>
              </a:lnSpc>
            </a:pPr>
          </a:p>
          <a:p>
            <a:pPr algn="ctr">
              <a:lnSpc>
                <a:spcPts val="6777"/>
              </a:lnSpc>
            </a:pP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945470" y="-2376191"/>
            <a:ext cx="5272633" cy="5272633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14620" y="7117545"/>
            <a:ext cx="5704840" cy="570484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23752" y="9567782"/>
            <a:ext cx="1839350" cy="183935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51846" y="2203119"/>
            <a:ext cx="1386647" cy="13866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028700" y="9046803"/>
            <a:ext cx="3135301" cy="564354"/>
          </a:xfrm>
          <a:custGeom>
            <a:avLst/>
            <a:gdLst/>
            <a:ahLst/>
            <a:cxnLst/>
            <a:rect r="r" b="b" t="t" l="l"/>
            <a:pathLst>
              <a:path h="564354" w="3135301">
                <a:moveTo>
                  <a:pt x="0" y="0"/>
                </a:moveTo>
                <a:lnTo>
                  <a:pt x="3135301" y="0"/>
                </a:lnTo>
                <a:lnTo>
                  <a:pt x="3135301" y="564354"/>
                </a:lnTo>
                <a:lnTo>
                  <a:pt x="0" y="5643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107912" y="-1038882"/>
            <a:ext cx="2972604" cy="2972604"/>
          </a:xfrm>
          <a:custGeom>
            <a:avLst/>
            <a:gdLst/>
            <a:ahLst/>
            <a:cxnLst/>
            <a:rect r="r" b="b" t="t" l="l"/>
            <a:pathLst>
              <a:path h="2972604" w="2972604">
                <a:moveTo>
                  <a:pt x="0" y="0"/>
                </a:moveTo>
                <a:lnTo>
                  <a:pt x="2972604" y="0"/>
                </a:lnTo>
                <a:lnTo>
                  <a:pt x="2972604" y="2972604"/>
                </a:lnTo>
                <a:lnTo>
                  <a:pt x="0" y="29726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0800000">
            <a:off x="16457937" y="2063642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0" y="0"/>
                </a:moveTo>
                <a:lnTo>
                  <a:pt x="1361627" y="0"/>
                </a:lnTo>
                <a:lnTo>
                  <a:pt x="1361627" y="1361627"/>
                </a:lnTo>
                <a:lnTo>
                  <a:pt x="0" y="13616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637449" y="8575609"/>
            <a:ext cx="3216273" cy="3216273"/>
          </a:xfrm>
          <a:custGeom>
            <a:avLst/>
            <a:gdLst/>
            <a:ahLst/>
            <a:cxnLst/>
            <a:rect r="r" b="b" t="t" l="l"/>
            <a:pathLst>
              <a:path h="3216273" w="3216273">
                <a:moveTo>
                  <a:pt x="0" y="0"/>
                </a:moveTo>
                <a:lnTo>
                  <a:pt x="3216273" y="0"/>
                </a:lnTo>
                <a:lnTo>
                  <a:pt x="3216273" y="3216273"/>
                </a:lnTo>
                <a:lnTo>
                  <a:pt x="0" y="32162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986566" y="7117545"/>
            <a:ext cx="1031856" cy="1031856"/>
          </a:xfrm>
          <a:custGeom>
            <a:avLst/>
            <a:gdLst/>
            <a:ahLst/>
            <a:cxnLst/>
            <a:rect r="r" b="b" t="t" l="l"/>
            <a:pathLst>
              <a:path h="1031856" w="1031856">
                <a:moveTo>
                  <a:pt x="0" y="0"/>
                </a:moveTo>
                <a:lnTo>
                  <a:pt x="1031856" y="0"/>
                </a:lnTo>
                <a:lnTo>
                  <a:pt x="1031856" y="1031855"/>
                </a:lnTo>
                <a:lnTo>
                  <a:pt x="0" y="1031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284594" y="-1726493"/>
            <a:ext cx="2664744" cy="2664744"/>
          </a:xfrm>
          <a:custGeom>
            <a:avLst/>
            <a:gdLst/>
            <a:ahLst/>
            <a:cxnLst/>
            <a:rect r="r" b="b" t="t" l="l"/>
            <a:pathLst>
              <a:path h="2664744" w="2664744">
                <a:moveTo>
                  <a:pt x="0" y="0"/>
                </a:moveTo>
                <a:lnTo>
                  <a:pt x="2664745" y="0"/>
                </a:lnTo>
                <a:lnTo>
                  <a:pt x="2664745" y="2664745"/>
                </a:lnTo>
                <a:lnTo>
                  <a:pt x="0" y="266474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16457937" y="606788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1361627" y="0"/>
                </a:moveTo>
                <a:lnTo>
                  <a:pt x="0" y="0"/>
                </a:lnTo>
                <a:lnTo>
                  <a:pt x="0" y="1361627"/>
                </a:lnTo>
                <a:lnTo>
                  <a:pt x="1361627" y="1361627"/>
                </a:lnTo>
                <a:lnTo>
                  <a:pt x="136162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3932058" y="147936"/>
            <a:ext cx="11920985" cy="2165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767"/>
              </a:lnSpc>
            </a:pPr>
            <a:r>
              <a:rPr lang="en-US" b="true" sz="6262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РОБОТА ГУРТКІВ У СІЛЬСЬКІЙ МІСЦЕВОСТІ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84594" y="3654034"/>
            <a:ext cx="12462289" cy="39850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27"/>
              </a:lnSpc>
            </a:pPr>
            <a:r>
              <a:rPr lang="en-US" sz="3234" b="true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Позитивним результатом є:</a:t>
            </a:r>
          </a:p>
          <a:p>
            <a:pPr algn="l" marL="698261" indent="-349131" lvl="1">
              <a:lnSpc>
                <a:spcPts val="4527"/>
              </a:lnSpc>
              <a:buFont typeface="Arial"/>
              <a:buChar char="•"/>
            </a:pPr>
            <a:r>
              <a:rPr lang="en-US" sz="32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активна робота гуртків у сільських школах;</a:t>
            </a:r>
          </a:p>
          <a:p>
            <a:pPr algn="l" marL="698261" indent="-349131" lvl="1">
              <a:lnSpc>
                <a:spcPts val="4527"/>
              </a:lnSpc>
              <a:buFont typeface="Arial"/>
              <a:buChar char="•"/>
            </a:pPr>
            <a:r>
              <a:rPr lang="en-US" sz="32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залучення дітей до позашкільної освіти;</a:t>
            </a:r>
          </a:p>
          <a:p>
            <a:pPr algn="l" marL="698261" indent="-349131" lvl="1">
              <a:lnSpc>
                <a:spcPts val="4527"/>
              </a:lnSpc>
              <a:buFont typeface="Arial"/>
              <a:buChar char="•"/>
            </a:pPr>
            <a:r>
              <a:rPr lang="en-US" sz="32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доступність творчого розвитку для вихованців;</a:t>
            </a:r>
          </a:p>
          <a:p>
            <a:pPr algn="l" marL="698261" indent="-349131" lvl="1">
              <a:lnSpc>
                <a:spcPts val="4527"/>
              </a:lnSpc>
              <a:buFont typeface="Arial"/>
              <a:buChar char="•"/>
            </a:pPr>
            <a:r>
              <a:rPr lang="en-US" sz="32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активна участь учнів у гуртковій діяльності.</a:t>
            </a:r>
          </a:p>
          <a:p>
            <a:pPr algn="l">
              <a:lnSpc>
                <a:spcPts val="4527"/>
              </a:lnSpc>
            </a:pPr>
          </a:p>
          <a:p>
            <a:pPr algn="l">
              <a:lnSpc>
                <a:spcPts val="4527"/>
              </a:lnSpc>
            </a:pP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945470" y="-2376191"/>
            <a:ext cx="5272633" cy="5272633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14620" y="7117545"/>
            <a:ext cx="5704840" cy="570484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23752" y="9567782"/>
            <a:ext cx="1839350" cy="183935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51846" y="2203119"/>
            <a:ext cx="1386647" cy="13866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028700" y="9046803"/>
            <a:ext cx="3135301" cy="564354"/>
          </a:xfrm>
          <a:custGeom>
            <a:avLst/>
            <a:gdLst/>
            <a:ahLst/>
            <a:cxnLst/>
            <a:rect r="r" b="b" t="t" l="l"/>
            <a:pathLst>
              <a:path h="564354" w="3135301">
                <a:moveTo>
                  <a:pt x="0" y="0"/>
                </a:moveTo>
                <a:lnTo>
                  <a:pt x="3135301" y="0"/>
                </a:lnTo>
                <a:lnTo>
                  <a:pt x="3135301" y="564354"/>
                </a:lnTo>
                <a:lnTo>
                  <a:pt x="0" y="5643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107912" y="-1038882"/>
            <a:ext cx="2972604" cy="2972604"/>
          </a:xfrm>
          <a:custGeom>
            <a:avLst/>
            <a:gdLst/>
            <a:ahLst/>
            <a:cxnLst/>
            <a:rect r="r" b="b" t="t" l="l"/>
            <a:pathLst>
              <a:path h="2972604" w="2972604">
                <a:moveTo>
                  <a:pt x="0" y="0"/>
                </a:moveTo>
                <a:lnTo>
                  <a:pt x="2972604" y="0"/>
                </a:lnTo>
                <a:lnTo>
                  <a:pt x="2972604" y="2972604"/>
                </a:lnTo>
                <a:lnTo>
                  <a:pt x="0" y="29726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0800000">
            <a:off x="16457937" y="2063642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0" y="0"/>
                </a:moveTo>
                <a:lnTo>
                  <a:pt x="1361627" y="0"/>
                </a:lnTo>
                <a:lnTo>
                  <a:pt x="1361627" y="1361627"/>
                </a:lnTo>
                <a:lnTo>
                  <a:pt x="0" y="13616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637449" y="8575609"/>
            <a:ext cx="3216273" cy="3216273"/>
          </a:xfrm>
          <a:custGeom>
            <a:avLst/>
            <a:gdLst/>
            <a:ahLst/>
            <a:cxnLst/>
            <a:rect r="r" b="b" t="t" l="l"/>
            <a:pathLst>
              <a:path h="3216273" w="3216273">
                <a:moveTo>
                  <a:pt x="0" y="0"/>
                </a:moveTo>
                <a:lnTo>
                  <a:pt x="3216273" y="0"/>
                </a:lnTo>
                <a:lnTo>
                  <a:pt x="3216273" y="3216273"/>
                </a:lnTo>
                <a:lnTo>
                  <a:pt x="0" y="32162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986566" y="7117545"/>
            <a:ext cx="1031856" cy="1031856"/>
          </a:xfrm>
          <a:custGeom>
            <a:avLst/>
            <a:gdLst/>
            <a:ahLst/>
            <a:cxnLst/>
            <a:rect r="r" b="b" t="t" l="l"/>
            <a:pathLst>
              <a:path h="1031856" w="1031856">
                <a:moveTo>
                  <a:pt x="0" y="0"/>
                </a:moveTo>
                <a:lnTo>
                  <a:pt x="1031856" y="0"/>
                </a:lnTo>
                <a:lnTo>
                  <a:pt x="1031856" y="1031855"/>
                </a:lnTo>
                <a:lnTo>
                  <a:pt x="0" y="1031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284594" y="-1726493"/>
            <a:ext cx="2664744" cy="2664744"/>
          </a:xfrm>
          <a:custGeom>
            <a:avLst/>
            <a:gdLst/>
            <a:ahLst/>
            <a:cxnLst/>
            <a:rect r="r" b="b" t="t" l="l"/>
            <a:pathLst>
              <a:path h="2664744" w="2664744">
                <a:moveTo>
                  <a:pt x="0" y="0"/>
                </a:moveTo>
                <a:lnTo>
                  <a:pt x="2664745" y="0"/>
                </a:lnTo>
                <a:lnTo>
                  <a:pt x="2664745" y="2664745"/>
                </a:lnTo>
                <a:lnTo>
                  <a:pt x="0" y="266474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16457937" y="606788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1361627" y="0"/>
                </a:moveTo>
                <a:lnTo>
                  <a:pt x="0" y="0"/>
                </a:lnTo>
                <a:lnTo>
                  <a:pt x="0" y="1361627"/>
                </a:lnTo>
                <a:lnTo>
                  <a:pt x="1361627" y="1361627"/>
                </a:lnTo>
                <a:lnTo>
                  <a:pt x="136162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5114117" y="219840"/>
            <a:ext cx="11048986" cy="23523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467"/>
              </a:lnSpc>
            </a:pPr>
            <a:r>
              <a:rPr lang="en-US" b="true" sz="6762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ВИВЧЕННЯ ДОСВІДУ ГУРТКА «МАНДРИ»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028700" y="2658730"/>
            <a:ext cx="14156889" cy="52455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927"/>
              </a:lnSpc>
            </a:pPr>
            <a:r>
              <a:rPr lang="en-US" sz="42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Протягом року ґрунтовно вивчалась діяльність гуртка: </a:t>
            </a:r>
            <a:r>
              <a:rPr lang="en-US" sz="42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«Мандри», керівник - Руслан Свидинюк</a:t>
            </a:r>
          </a:p>
          <a:p>
            <a:pPr algn="l">
              <a:lnSpc>
                <a:spcPts val="5927"/>
              </a:lnSpc>
            </a:pPr>
            <a:r>
              <a:rPr lang="en-US" sz="42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Результат:</a:t>
            </a:r>
          </a:p>
          <a:p>
            <a:pPr algn="l" marL="914156" indent="-457078" lvl="1">
              <a:lnSpc>
                <a:spcPts val="5927"/>
              </a:lnSpc>
              <a:buFont typeface="Arial"/>
              <a:buChar char="•"/>
            </a:pPr>
            <a:r>
              <a:rPr lang="en-US" sz="42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розпочато спільну роботу над створенням авторської експериментальної  програми “Краєзнавство”.</a:t>
            </a:r>
          </a:p>
          <a:p>
            <a:pPr algn="l">
              <a:lnSpc>
                <a:spcPts val="5927"/>
              </a:lnSpc>
            </a:pP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945470" y="-2376191"/>
            <a:ext cx="5272633" cy="5272633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14620" y="7117545"/>
            <a:ext cx="5704840" cy="570484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23752" y="9567782"/>
            <a:ext cx="1839350" cy="183935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51846" y="2203119"/>
            <a:ext cx="1386647" cy="13866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028700" y="9046803"/>
            <a:ext cx="3135301" cy="564354"/>
          </a:xfrm>
          <a:custGeom>
            <a:avLst/>
            <a:gdLst/>
            <a:ahLst/>
            <a:cxnLst/>
            <a:rect r="r" b="b" t="t" l="l"/>
            <a:pathLst>
              <a:path h="564354" w="3135301">
                <a:moveTo>
                  <a:pt x="0" y="0"/>
                </a:moveTo>
                <a:lnTo>
                  <a:pt x="3135301" y="0"/>
                </a:lnTo>
                <a:lnTo>
                  <a:pt x="3135301" y="564354"/>
                </a:lnTo>
                <a:lnTo>
                  <a:pt x="0" y="5643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107912" y="-1038882"/>
            <a:ext cx="2972604" cy="2972604"/>
          </a:xfrm>
          <a:custGeom>
            <a:avLst/>
            <a:gdLst/>
            <a:ahLst/>
            <a:cxnLst/>
            <a:rect r="r" b="b" t="t" l="l"/>
            <a:pathLst>
              <a:path h="2972604" w="2972604">
                <a:moveTo>
                  <a:pt x="0" y="0"/>
                </a:moveTo>
                <a:lnTo>
                  <a:pt x="2972604" y="0"/>
                </a:lnTo>
                <a:lnTo>
                  <a:pt x="2972604" y="2972604"/>
                </a:lnTo>
                <a:lnTo>
                  <a:pt x="0" y="29726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0800000">
            <a:off x="16457937" y="2063642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0" y="0"/>
                </a:moveTo>
                <a:lnTo>
                  <a:pt x="1361627" y="0"/>
                </a:lnTo>
                <a:lnTo>
                  <a:pt x="1361627" y="1361627"/>
                </a:lnTo>
                <a:lnTo>
                  <a:pt x="0" y="13616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637449" y="8575609"/>
            <a:ext cx="3216273" cy="3216273"/>
          </a:xfrm>
          <a:custGeom>
            <a:avLst/>
            <a:gdLst/>
            <a:ahLst/>
            <a:cxnLst/>
            <a:rect r="r" b="b" t="t" l="l"/>
            <a:pathLst>
              <a:path h="3216273" w="3216273">
                <a:moveTo>
                  <a:pt x="0" y="0"/>
                </a:moveTo>
                <a:lnTo>
                  <a:pt x="3216273" y="0"/>
                </a:lnTo>
                <a:lnTo>
                  <a:pt x="3216273" y="3216273"/>
                </a:lnTo>
                <a:lnTo>
                  <a:pt x="0" y="32162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986566" y="7117545"/>
            <a:ext cx="1031856" cy="1031856"/>
          </a:xfrm>
          <a:custGeom>
            <a:avLst/>
            <a:gdLst/>
            <a:ahLst/>
            <a:cxnLst/>
            <a:rect r="r" b="b" t="t" l="l"/>
            <a:pathLst>
              <a:path h="1031856" w="1031856">
                <a:moveTo>
                  <a:pt x="0" y="0"/>
                </a:moveTo>
                <a:lnTo>
                  <a:pt x="1031856" y="0"/>
                </a:lnTo>
                <a:lnTo>
                  <a:pt x="1031856" y="1031855"/>
                </a:lnTo>
                <a:lnTo>
                  <a:pt x="0" y="1031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284594" y="-1726493"/>
            <a:ext cx="2664744" cy="2664744"/>
          </a:xfrm>
          <a:custGeom>
            <a:avLst/>
            <a:gdLst/>
            <a:ahLst/>
            <a:cxnLst/>
            <a:rect r="r" b="b" t="t" l="l"/>
            <a:pathLst>
              <a:path h="2664744" w="2664744">
                <a:moveTo>
                  <a:pt x="0" y="0"/>
                </a:moveTo>
                <a:lnTo>
                  <a:pt x="2664745" y="0"/>
                </a:lnTo>
                <a:lnTo>
                  <a:pt x="2664745" y="2664745"/>
                </a:lnTo>
                <a:lnTo>
                  <a:pt x="0" y="266474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16457937" y="606788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1361627" y="0"/>
                </a:moveTo>
                <a:lnTo>
                  <a:pt x="0" y="0"/>
                </a:lnTo>
                <a:lnTo>
                  <a:pt x="0" y="1361627"/>
                </a:lnTo>
                <a:lnTo>
                  <a:pt x="1361627" y="1361627"/>
                </a:lnTo>
                <a:lnTo>
                  <a:pt x="136162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4394302" y="614914"/>
            <a:ext cx="11768801" cy="20418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207"/>
              </a:lnSpc>
            </a:pPr>
            <a:r>
              <a:rPr lang="en-US" b="true" sz="5862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САМОАНАЛІЗ ПЕДАГОГІЧНОЇ ДІЯЛЬНОСТІ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163212" y="2997078"/>
            <a:ext cx="14080215" cy="7706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347"/>
              </a:lnSpc>
            </a:pPr>
            <a:r>
              <a:rPr lang="en-US" sz="4534" b="true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За результатами самоаналізів встановлено: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163212" y="4464876"/>
            <a:ext cx="14214727" cy="45819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не всі педагоги проходять курси за профілем гуртка;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частина курсів має загальний характер;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недостатньо практичного спрямування підвищення кваліфікації;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потребує посилення усвідомлений вибір професійного розвитку.</a:t>
            </a:r>
          </a:p>
          <a:p>
            <a:pPr algn="l">
              <a:lnSpc>
                <a:spcPts val="5227"/>
              </a:lnSpc>
            </a:pP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945470" y="-2376191"/>
            <a:ext cx="5272633" cy="5272633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14620" y="7117545"/>
            <a:ext cx="5704840" cy="570484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23752" y="9567782"/>
            <a:ext cx="1839350" cy="183935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51846" y="2203119"/>
            <a:ext cx="1386647" cy="13866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028700" y="9046803"/>
            <a:ext cx="3135301" cy="564354"/>
          </a:xfrm>
          <a:custGeom>
            <a:avLst/>
            <a:gdLst/>
            <a:ahLst/>
            <a:cxnLst/>
            <a:rect r="r" b="b" t="t" l="l"/>
            <a:pathLst>
              <a:path h="564354" w="3135301">
                <a:moveTo>
                  <a:pt x="0" y="0"/>
                </a:moveTo>
                <a:lnTo>
                  <a:pt x="3135301" y="0"/>
                </a:lnTo>
                <a:lnTo>
                  <a:pt x="3135301" y="564354"/>
                </a:lnTo>
                <a:lnTo>
                  <a:pt x="0" y="5643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107912" y="-1038882"/>
            <a:ext cx="2972604" cy="2972604"/>
          </a:xfrm>
          <a:custGeom>
            <a:avLst/>
            <a:gdLst/>
            <a:ahLst/>
            <a:cxnLst/>
            <a:rect r="r" b="b" t="t" l="l"/>
            <a:pathLst>
              <a:path h="2972604" w="2972604">
                <a:moveTo>
                  <a:pt x="0" y="0"/>
                </a:moveTo>
                <a:lnTo>
                  <a:pt x="2972604" y="0"/>
                </a:lnTo>
                <a:lnTo>
                  <a:pt x="2972604" y="2972604"/>
                </a:lnTo>
                <a:lnTo>
                  <a:pt x="0" y="29726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0800000">
            <a:off x="16457937" y="2063642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0" y="0"/>
                </a:moveTo>
                <a:lnTo>
                  <a:pt x="1361627" y="0"/>
                </a:lnTo>
                <a:lnTo>
                  <a:pt x="1361627" y="1361627"/>
                </a:lnTo>
                <a:lnTo>
                  <a:pt x="0" y="13616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637449" y="8575609"/>
            <a:ext cx="3216273" cy="3216273"/>
          </a:xfrm>
          <a:custGeom>
            <a:avLst/>
            <a:gdLst/>
            <a:ahLst/>
            <a:cxnLst/>
            <a:rect r="r" b="b" t="t" l="l"/>
            <a:pathLst>
              <a:path h="3216273" w="3216273">
                <a:moveTo>
                  <a:pt x="0" y="0"/>
                </a:moveTo>
                <a:lnTo>
                  <a:pt x="3216273" y="0"/>
                </a:lnTo>
                <a:lnTo>
                  <a:pt x="3216273" y="3216273"/>
                </a:lnTo>
                <a:lnTo>
                  <a:pt x="0" y="32162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986566" y="7117545"/>
            <a:ext cx="1031856" cy="1031856"/>
          </a:xfrm>
          <a:custGeom>
            <a:avLst/>
            <a:gdLst/>
            <a:ahLst/>
            <a:cxnLst/>
            <a:rect r="r" b="b" t="t" l="l"/>
            <a:pathLst>
              <a:path h="1031856" w="1031856">
                <a:moveTo>
                  <a:pt x="0" y="0"/>
                </a:moveTo>
                <a:lnTo>
                  <a:pt x="1031856" y="0"/>
                </a:lnTo>
                <a:lnTo>
                  <a:pt x="1031856" y="1031855"/>
                </a:lnTo>
                <a:lnTo>
                  <a:pt x="0" y="1031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284594" y="-1726493"/>
            <a:ext cx="2664744" cy="2664744"/>
          </a:xfrm>
          <a:custGeom>
            <a:avLst/>
            <a:gdLst/>
            <a:ahLst/>
            <a:cxnLst/>
            <a:rect r="r" b="b" t="t" l="l"/>
            <a:pathLst>
              <a:path h="2664744" w="2664744">
                <a:moveTo>
                  <a:pt x="0" y="0"/>
                </a:moveTo>
                <a:lnTo>
                  <a:pt x="2664745" y="0"/>
                </a:lnTo>
                <a:lnTo>
                  <a:pt x="2664745" y="2664745"/>
                </a:lnTo>
                <a:lnTo>
                  <a:pt x="0" y="266474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16457937" y="606788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1361627" y="0"/>
                </a:moveTo>
                <a:lnTo>
                  <a:pt x="0" y="0"/>
                </a:lnTo>
                <a:lnTo>
                  <a:pt x="0" y="1361627"/>
                </a:lnTo>
                <a:lnTo>
                  <a:pt x="1361627" y="1361627"/>
                </a:lnTo>
                <a:lnTo>
                  <a:pt x="136162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4738383" y="914400"/>
            <a:ext cx="11719554" cy="10852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60"/>
              </a:lnSpc>
            </a:pPr>
            <a:r>
              <a:rPr lang="en-US" b="true" sz="6400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УПРАВЛІНСЬКІ ПРОЦЕСИ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781138" y="3161575"/>
            <a:ext cx="12462289" cy="7706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347"/>
              </a:lnSpc>
            </a:pPr>
            <a:r>
              <a:rPr lang="en-US" sz="4534" b="true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У закладі забезпечується: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781138" y="4489067"/>
            <a:ext cx="11626461" cy="3924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системність планування;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інформаційна відкритість;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методичний супровід педагогів;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внутрішній контроль та самооцінювання;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підтримка інноваційної діяльності.</a:t>
            </a:r>
          </a:p>
          <a:p>
            <a:pPr algn="l">
              <a:lnSpc>
                <a:spcPts val="5227"/>
              </a:lnSpc>
            </a:pP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945470" y="-2376191"/>
            <a:ext cx="5272633" cy="5272633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14620" y="7117545"/>
            <a:ext cx="5704840" cy="570484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23752" y="9567782"/>
            <a:ext cx="1839350" cy="183935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51846" y="2203119"/>
            <a:ext cx="1386647" cy="13866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028700" y="9046803"/>
            <a:ext cx="3135301" cy="564354"/>
          </a:xfrm>
          <a:custGeom>
            <a:avLst/>
            <a:gdLst/>
            <a:ahLst/>
            <a:cxnLst/>
            <a:rect r="r" b="b" t="t" l="l"/>
            <a:pathLst>
              <a:path h="564354" w="3135301">
                <a:moveTo>
                  <a:pt x="0" y="0"/>
                </a:moveTo>
                <a:lnTo>
                  <a:pt x="3135301" y="0"/>
                </a:lnTo>
                <a:lnTo>
                  <a:pt x="3135301" y="564354"/>
                </a:lnTo>
                <a:lnTo>
                  <a:pt x="0" y="5643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107912" y="-1038882"/>
            <a:ext cx="2972604" cy="2972604"/>
          </a:xfrm>
          <a:custGeom>
            <a:avLst/>
            <a:gdLst/>
            <a:ahLst/>
            <a:cxnLst/>
            <a:rect r="r" b="b" t="t" l="l"/>
            <a:pathLst>
              <a:path h="2972604" w="2972604">
                <a:moveTo>
                  <a:pt x="0" y="0"/>
                </a:moveTo>
                <a:lnTo>
                  <a:pt x="2972604" y="0"/>
                </a:lnTo>
                <a:lnTo>
                  <a:pt x="2972604" y="2972604"/>
                </a:lnTo>
                <a:lnTo>
                  <a:pt x="0" y="29726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0800000">
            <a:off x="16457937" y="2063642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0" y="0"/>
                </a:moveTo>
                <a:lnTo>
                  <a:pt x="1361627" y="0"/>
                </a:lnTo>
                <a:lnTo>
                  <a:pt x="1361627" y="1361627"/>
                </a:lnTo>
                <a:lnTo>
                  <a:pt x="0" y="13616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637449" y="8575609"/>
            <a:ext cx="3216273" cy="3216273"/>
          </a:xfrm>
          <a:custGeom>
            <a:avLst/>
            <a:gdLst/>
            <a:ahLst/>
            <a:cxnLst/>
            <a:rect r="r" b="b" t="t" l="l"/>
            <a:pathLst>
              <a:path h="3216273" w="3216273">
                <a:moveTo>
                  <a:pt x="0" y="0"/>
                </a:moveTo>
                <a:lnTo>
                  <a:pt x="3216273" y="0"/>
                </a:lnTo>
                <a:lnTo>
                  <a:pt x="3216273" y="3216273"/>
                </a:lnTo>
                <a:lnTo>
                  <a:pt x="0" y="32162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986566" y="7117545"/>
            <a:ext cx="1031856" cy="1031856"/>
          </a:xfrm>
          <a:custGeom>
            <a:avLst/>
            <a:gdLst/>
            <a:ahLst/>
            <a:cxnLst/>
            <a:rect r="r" b="b" t="t" l="l"/>
            <a:pathLst>
              <a:path h="1031856" w="1031856">
                <a:moveTo>
                  <a:pt x="0" y="0"/>
                </a:moveTo>
                <a:lnTo>
                  <a:pt x="1031856" y="0"/>
                </a:lnTo>
                <a:lnTo>
                  <a:pt x="1031856" y="1031855"/>
                </a:lnTo>
                <a:lnTo>
                  <a:pt x="0" y="1031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284594" y="-1726493"/>
            <a:ext cx="2664744" cy="2664744"/>
          </a:xfrm>
          <a:custGeom>
            <a:avLst/>
            <a:gdLst/>
            <a:ahLst/>
            <a:cxnLst/>
            <a:rect r="r" b="b" t="t" l="l"/>
            <a:pathLst>
              <a:path h="2664744" w="2664744">
                <a:moveTo>
                  <a:pt x="0" y="0"/>
                </a:moveTo>
                <a:lnTo>
                  <a:pt x="2664745" y="0"/>
                </a:lnTo>
                <a:lnTo>
                  <a:pt x="2664745" y="2664745"/>
                </a:lnTo>
                <a:lnTo>
                  <a:pt x="0" y="266474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16457937" y="606788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1361627" y="0"/>
                </a:moveTo>
                <a:lnTo>
                  <a:pt x="0" y="0"/>
                </a:lnTo>
                <a:lnTo>
                  <a:pt x="0" y="1361627"/>
                </a:lnTo>
                <a:lnTo>
                  <a:pt x="1361627" y="1361627"/>
                </a:lnTo>
                <a:lnTo>
                  <a:pt x="136162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3734829" y="801919"/>
            <a:ext cx="11508598" cy="22186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59"/>
              </a:lnSpc>
            </a:pPr>
            <a:r>
              <a:rPr lang="en-US" b="true" sz="6399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ВИЯВЛЕНІ ПРОБЛЕМНІ ПИТАННЯ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84594" y="3704643"/>
            <a:ext cx="14173343" cy="45819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потреба в оновленні освітніх програм;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недостатній рівень використання цифрових технологій;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потреба в оновленні матеріально-технічної бази;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недостатня мотивація окремих педагогів;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потреба у розвитку інклюзивного середовища;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підвищення цифрової компетентності педагогів.</a:t>
            </a:r>
          </a:p>
          <a:p>
            <a:pPr algn="ctr">
              <a:lnSpc>
                <a:spcPts val="5227"/>
              </a:lnSpc>
            </a:pPr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945470" y="-2376191"/>
            <a:ext cx="5272633" cy="5272633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14620" y="7117545"/>
            <a:ext cx="5704840" cy="570484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23752" y="9567782"/>
            <a:ext cx="1839350" cy="183935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51846" y="2203119"/>
            <a:ext cx="1386647" cy="13866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028700" y="9046803"/>
            <a:ext cx="3135301" cy="564354"/>
          </a:xfrm>
          <a:custGeom>
            <a:avLst/>
            <a:gdLst/>
            <a:ahLst/>
            <a:cxnLst/>
            <a:rect r="r" b="b" t="t" l="l"/>
            <a:pathLst>
              <a:path h="564354" w="3135301">
                <a:moveTo>
                  <a:pt x="0" y="0"/>
                </a:moveTo>
                <a:lnTo>
                  <a:pt x="3135301" y="0"/>
                </a:lnTo>
                <a:lnTo>
                  <a:pt x="3135301" y="564354"/>
                </a:lnTo>
                <a:lnTo>
                  <a:pt x="0" y="5643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107912" y="-1038882"/>
            <a:ext cx="2972604" cy="2972604"/>
          </a:xfrm>
          <a:custGeom>
            <a:avLst/>
            <a:gdLst/>
            <a:ahLst/>
            <a:cxnLst/>
            <a:rect r="r" b="b" t="t" l="l"/>
            <a:pathLst>
              <a:path h="2972604" w="2972604">
                <a:moveTo>
                  <a:pt x="0" y="0"/>
                </a:moveTo>
                <a:lnTo>
                  <a:pt x="2972604" y="0"/>
                </a:lnTo>
                <a:lnTo>
                  <a:pt x="2972604" y="2972604"/>
                </a:lnTo>
                <a:lnTo>
                  <a:pt x="0" y="29726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0800000">
            <a:off x="16457937" y="2063642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0" y="0"/>
                </a:moveTo>
                <a:lnTo>
                  <a:pt x="1361627" y="0"/>
                </a:lnTo>
                <a:lnTo>
                  <a:pt x="1361627" y="1361627"/>
                </a:lnTo>
                <a:lnTo>
                  <a:pt x="0" y="13616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637449" y="8575609"/>
            <a:ext cx="3216273" cy="3216273"/>
          </a:xfrm>
          <a:custGeom>
            <a:avLst/>
            <a:gdLst/>
            <a:ahLst/>
            <a:cxnLst/>
            <a:rect r="r" b="b" t="t" l="l"/>
            <a:pathLst>
              <a:path h="3216273" w="3216273">
                <a:moveTo>
                  <a:pt x="0" y="0"/>
                </a:moveTo>
                <a:lnTo>
                  <a:pt x="3216273" y="0"/>
                </a:lnTo>
                <a:lnTo>
                  <a:pt x="3216273" y="3216273"/>
                </a:lnTo>
                <a:lnTo>
                  <a:pt x="0" y="32162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986566" y="7117545"/>
            <a:ext cx="1031856" cy="1031856"/>
          </a:xfrm>
          <a:custGeom>
            <a:avLst/>
            <a:gdLst/>
            <a:ahLst/>
            <a:cxnLst/>
            <a:rect r="r" b="b" t="t" l="l"/>
            <a:pathLst>
              <a:path h="1031856" w="1031856">
                <a:moveTo>
                  <a:pt x="0" y="0"/>
                </a:moveTo>
                <a:lnTo>
                  <a:pt x="1031856" y="0"/>
                </a:lnTo>
                <a:lnTo>
                  <a:pt x="1031856" y="1031855"/>
                </a:lnTo>
                <a:lnTo>
                  <a:pt x="0" y="1031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284594" y="-1726493"/>
            <a:ext cx="2664744" cy="2664744"/>
          </a:xfrm>
          <a:custGeom>
            <a:avLst/>
            <a:gdLst/>
            <a:ahLst/>
            <a:cxnLst/>
            <a:rect r="r" b="b" t="t" l="l"/>
            <a:pathLst>
              <a:path h="2664744" w="2664744">
                <a:moveTo>
                  <a:pt x="0" y="0"/>
                </a:moveTo>
                <a:lnTo>
                  <a:pt x="2664745" y="0"/>
                </a:lnTo>
                <a:lnTo>
                  <a:pt x="2664745" y="2664745"/>
                </a:lnTo>
                <a:lnTo>
                  <a:pt x="0" y="266474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16457937" y="606788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1361627" y="0"/>
                </a:moveTo>
                <a:lnTo>
                  <a:pt x="0" y="0"/>
                </a:lnTo>
                <a:lnTo>
                  <a:pt x="0" y="1361627"/>
                </a:lnTo>
                <a:lnTo>
                  <a:pt x="1361627" y="1361627"/>
                </a:lnTo>
                <a:lnTo>
                  <a:pt x="136162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3948877" y="447079"/>
            <a:ext cx="13037689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80"/>
              </a:lnSpc>
            </a:pPr>
            <a:r>
              <a:rPr lang="en-US" b="true" sz="5200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ВИСНОВКИ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3055872" y="2253023"/>
            <a:ext cx="14203428" cy="58963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27"/>
              </a:lnSpc>
            </a:pPr>
            <a:r>
              <a:rPr lang="en-US" sz="3734" b="true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Моніторингова діяльність засвідчила, що: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система забезпечення якості освіти є дієвою;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освітній процес спрямований на розвиток творчих здібностей дітей;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у закладі створено безпечне освітнє середовище;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педагогічний колектив працює над впровадженням інновацій.</a:t>
            </a:r>
          </a:p>
          <a:p>
            <a:pPr algn="l">
              <a:lnSpc>
                <a:spcPts val="5227"/>
              </a:lnSpc>
            </a:pPr>
          </a:p>
          <a:p>
            <a:pPr algn="l">
              <a:lnSpc>
                <a:spcPts val="5227"/>
              </a:lnSpc>
            </a:pPr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945470" y="-2376191"/>
            <a:ext cx="5272633" cy="5272633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14620" y="7117545"/>
            <a:ext cx="5704840" cy="570484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23752" y="9567782"/>
            <a:ext cx="1839350" cy="183935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51846" y="2203119"/>
            <a:ext cx="1386647" cy="13866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028700" y="9046803"/>
            <a:ext cx="3135301" cy="564354"/>
          </a:xfrm>
          <a:custGeom>
            <a:avLst/>
            <a:gdLst/>
            <a:ahLst/>
            <a:cxnLst/>
            <a:rect r="r" b="b" t="t" l="l"/>
            <a:pathLst>
              <a:path h="564354" w="3135301">
                <a:moveTo>
                  <a:pt x="0" y="0"/>
                </a:moveTo>
                <a:lnTo>
                  <a:pt x="3135301" y="0"/>
                </a:lnTo>
                <a:lnTo>
                  <a:pt x="3135301" y="564354"/>
                </a:lnTo>
                <a:lnTo>
                  <a:pt x="0" y="5643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107912" y="-1038882"/>
            <a:ext cx="2972604" cy="2972604"/>
          </a:xfrm>
          <a:custGeom>
            <a:avLst/>
            <a:gdLst/>
            <a:ahLst/>
            <a:cxnLst/>
            <a:rect r="r" b="b" t="t" l="l"/>
            <a:pathLst>
              <a:path h="2972604" w="2972604">
                <a:moveTo>
                  <a:pt x="0" y="0"/>
                </a:moveTo>
                <a:lnTo>
                  <a:pt x="2972604" y="0"/>
                </a:lnTo>
                <a:lnTo>
                  <a:pt x="2972604" y="2972604"/>
                </a:lnTo>
                <a:lnTo>
                  <a:pt x="0" y="29726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0800000">
            <a:off x="16457937" y="2063642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0" y="0"/>
                </a:moveTo>
                <a:lnTo>
                  <a:pt x="1361627" y="0"/>
                </a:lnTo>
                <a:lnTo>
                  <a:pt x="1361627" y="1361627"/>
                </a:lnTo>
                <a:lnTo>
                  <a:pt x="0" y="13616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637449" y="8575609"/>
            <a:ext cx="3216273" cy="3216273"/>
          </a:xfrm>
          <a:custGeom>
            <a:avLst/>
            <a:gdLst/>
            <a:ahLst/>
            <a:cxnLst/>
            <a:rect r="r" b="b" t="t" l="l"/>
            <a:pathLst>
              <a:path h="3216273" w="3216273">
                <a:moveTo>
                  <a:pt x="0" y="0"/>
                </a:moveTo>
                <a:lnTo>
                  <a:pt x="3216273" y="0"/>
                </a:lnTo>
                <a:lnTo>
                  <a:pt x="3216273" y="3216273"/>
                </a:lnTo>
                <a:lnTo>
                  <a:pt x="0" y="32162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986566" y="7117545"/>
            <a:ext cx="1031856" cy="1031856"/>
          </a:xfrm>
          <a:custGeom>
            <a:avLst/>
            <a:gdLst/>
            <a:ahLst/>
            <a:cxnLst/>
            <a:rect r="r" b="b" t="t" l="l"/>
            <a:pathLst>
              <a:path h="1031856" w="1031856">
                <a:moveTo>
                  <a:pt x="0" y="0"/>
                </a:moveTo>
                <a:lnTo>
                  <a:pt x="1031856" y="0"/>
                </a:lnTo>
                <a:lnTo>
                  <a:pt x="1031856" y="1031855"/>
                </a:lnTo>
                <a:lnTo>
                  <a:pt x="0" y="1031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284594" y="-1726493"/>
            <a:ext cx="2664744" cy="2664744"/>
          </a:xfrm>
          <a:custGeom>
            <a:avLst/>
            <a:gdLst/>
            <a:ahLst/>
            <a:cxnLst/>
            <a:rect r="r" b="b" t="t" l="l"/>
            <a:pathLst>
              <a:path h="2664744" w="2664744">
                <a:moveTo>
                  <a:pt x="0" y="0"/>
                </a:moveTo>
                <a:lnTo>
                  <a:pt x="2664745" y="0"/>
                </a:lnTo>
                <a:lnTo>
                  <a:pt x="2664745" y="2664745"/>
                </a:lnTo>
                <a:lnTo>
                  <a:pt x="0" y="266474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16457937" y="606788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1361627" y="0"/>
                </a:moveTo>
                <a:lnTo>
                  <a:pt x="0" y="0"/>
                </a:lnTo>
                <a:lnTo>
                  <a:pt x="0" y="1361627"/>
                </a:lnTo>
                <a:lnTo>
                  <a:pt x="1361627" y="1361627"/>
                </a:lnTo>
                <a:lnTo>
                  <a:pt x="136162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3717818" y="285495"/>
            <a:ext cx="12445284" cy="14424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847"/>
              </a:lnSpc>
            </a:pPr>
            <a:r>
              <a:rPr lang="en-US" b="true" sz="8462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РЕКОМЕНДАЦІЇ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087759" y="2394320"/>
            <a:ext cx="15705401" cy="52391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продовжити внутрішній моніторинг якості освіти;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активізувати використання цифрових технологій;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поширювати перспективний педагогічний досвід;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удосконалювати систему самооцінювання;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сприяти проходженню профільних курсів підвищення кваліфікації;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оновлювати освітні програми відповідно до сучасних вимог.</a:t>
            </a:r>
          </a:p>
          <a:p>
            <a:pPr algn="l">
              <a:lnSpc>
                <a:spcPts val="5227"/>
              </a:lnSpc>
            </a:pPr>
          </a:p>
        </p:txBody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945470" y="-2376191"/>
            <a:ext cx="5272633" cy="5272633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14620" y="7117545"/>
            <a:ext cx="5704840" cy="570484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23752" y="9567782"/>
            <a:ext cx="1839350" cy="183935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51846" y="2203119"/>
            <a:ext cx="1386647" cy="13866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028700" y="9046803"/>
            <a:ext cx="3135301" cy="564354"/>
          </a:xfrm>
          <a:custGeom>
            <a:avLst/>
            <a:gdLst/>
            <a:ahLst/>
            <a:cxnLst/>
            <a:rect r="r" b="b" t="t" l="l"/>
            <a:pathLst>
              <a:path h="564354" w="3135301">
                <a:moveTo>
                  <a:pt x="0" y="0"/>
                </a:moveTo>
                <a:lnTo>
                  <a:pt x="3135301" y="0"/>
                </a:lnTo>
                <a:lnTo>
                  <a:pt x="3135301" y="564354"/>
                </a:lnTo>
                <a:lnTo>
                  <a:pt x="0" y="5643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107912" y="-1038882"/>
            <a:ext cx="2972604" cy="2972604"/>
          </a:xfrm>
          <a:custGeom>
            <a:avLst/>
            <a:gdLst/>
            <a:ahLst/>
            <a:cxnLst/>
            <a:rect r="r" b="b" t="t" l="l"/>
            <a:pathLst>
              <a:path h="2972604" w="2972604">
                <a:moveTo>
                  <a:pt x="0" y="0"/>
                </a:moveTo>
                <a:lnTo>
                  <a:pt x="2972604" y="0"/>
                </a:lnTo>
                <a:lnTo>
                  <a:pt x="2972604" y="2972604"/>
                </a:lnTo>
                <a:lnTo>
                  <a:pt x="0" y="29726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0800000">
            <a:off x="16457937" y="2063642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0" y="0"/>
                </a:moveTo>
                <a:lnTo>
                  <a:pt x="1361627" y="0"/>
                </a:lnTo>
                <a:lnTo>
                  <a:pt x="1361627" y="1361627"/>
                </a:lnTo>
                <a:lnTo>
                  <a:pt x="0" y="13616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637449" y="8575609"/>
            <a:ext cx="3216273" cy="3216273"/>
          </a:xfrm>
          <a:custGeom>
            <a:avLst/>
            <a:gdLst/>
            <a:ahLst/>
            <a:cxnLst/>
            <a:rect r="r" b="b" t="t" l="l"/>
            <a:pathLst>
              <a:path h="3216273" w="3216273">
                <a:moveTo>
                  <a:pt x="0" y="0"/>
                </a:moveTo>
                <a:lnTo>
                  <a:pt x="3216273" y="0"/>
                </a:lnTo>
                <a:lnTo>
                  <a:pt x="3216273" y="3216273"/>
                </a:lnTo>
                <a:lnTo>
                  <a:pt x="0" y="32162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986566" y="7117545"/>
            <a:ext cx="1031856" cy="1031856"/>
          </a:xfrm>
          <a:custGeom>
            <a:avLst/>
            <a:gdLst/>
            <a:ahLst/>
            <a:cxnLst/>
            <a:rect r="r" b="b" t="t" l="l"/>
            <a:pathLst>
              <a:path h="1031856" w="1031856">
                <a:moveTo>
                  <a:pt x="0" y="0"/>
                </a:moveTo>
                <a:lnTo>
                  <a:pt x="1031856" y="0"/>
                </a:lnTo>
                <a:lnTo>
                  <a:pt x="1031856" y="1031855"/>
                </a:lnTo>
                <a:lnTo>
                  <a:pt x="0" y="1031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284594" y="-1726493"/>
            <a:ext cx="2664744" cy="2664744"/>
          </a:xfrm>
          <a:custGeom>
            <a:avLst/>
            <a:gdLst/>
            <a:ahLst/>
            <a:cxnLst/>
            <a:rect r="r" b="b" t="t" l="l"/>
            <a:pathLst>
              <a:path h="2664744" w="2664744">
                <a:moveTo>
                  <a:pt x="0" y="0"/>
                </a:moveTo>
                <a:lnTo>
                  <a:pt x="2664745" y="0"/>
                </a:lnTo>
                <a:lnTo>
                  <a:pt x="2664745" y="2664745"/>
                </a:lnTo>
                <a:lnTo>
                  <a:pt x="0" y="266474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16457937" y="606788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1361627" y="0"/>
                </a:moveTo>
                <a:lnTo>
                  <a:pt x="0" y="0"/>
                </a:lnTo>
                <a:lnTo>
                  <a:pt x="0" y="1361627"/>
                </a:lnTo>
                <a:lnTo>
                  <a:pt x="1361627" y="1361627"/>
                </a:lnTo>
                <a:lnTo>
                  <a:pt x="136162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1503525" y="1100177"/>
            <a:ext cx="15635225" cy="91686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711"/>
              </a:lnSpc>
            </a:pPr>
            <a:r>
              <a:rPr lang="en-US" b="true" sz="8799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ДЯКУЮ ЗА УВАГУ!</a:t>
            </a:r>
          </a:p>
          <a:p>
            <a:pPr algn="ctr">
              <a:lnSpc>
                <a:spcPts val="8711"/>
              </a:lnSpc>
            </a:pPr>
          </a:p>
          <a:p>
            <a:pPr algn="ctr">
              <a:lnSpc>
                <a:spcPts val="8217"/>
              </a:lnSpc>
            </a:pPr>
            <a:r>
              <a:rPr lang="en-US" sz="8300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«ЯКІСТЬ ОСВІТИ ПОЧИНАЄТЬСЯ З БАЖАННЯ ЗМІНЮВАТИСЯ, РОЗВИВАТИСЯ ТА ПРАЦЮВАТИ ДЛЯ ДІТЕЙ»</a:t>
            </a:r>
            <a:r>
              <a:rPr lang="en-US" sz="8300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 🌼</a:t>
            </a:r>
          </a:p>
          <a:p>
            <a:pPr algn="ctr">
              <a:lnSpc>
                <a:spcPts val="12918"/>
              </a:lnSpc>
            </a:pP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945470" y="-2376191"/>
            <a:ext cx="5272633" cy="5272633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14620" y="7117545"/>
            <a:ext cx="5704840" cy="570484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23752" y="9567782"/>
            <a:ext cx="1839350" cy="183935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51846" y="2203119"/>
            <a:ext cx="1386647" cy="13866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028700" y="9046803"/>
            <a:ext cx="3135301" cy="564354"/>
          </a:xfrm>
          <a:custGeom>
            <a:avLst/>
            <a:gdLst/>
            <a:ahLst/>
            <a:cxnLst/>
            <a:rect r="r" b="b" t="t" l="l"/>
            <a:pathLst>
              <a:path h="564354" w="3135301">
                <a:moveTo>
                  <a:pt x="0" y="0"/>
                </a:moveTo>
                <a:lnTo>
                  <a:pt x="3135301" y="0"/>
                </a:lnTo>
                <a:lnTo>
                  <a:pt x="3135301" y="564354"/>
                </a:lnTo>
                <a:lnTo>
                  <a:pt x="0" y="5643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107912" y="-1038882"/>
            <a:ext cx="2972604" cy="2972604"/>
          </a:xfrm>
          <a:custGeom>
            <a:avLst/>
            <a:gdLst/>
            <a:ahLst/>
            <a:cxnLst/>
            <a:rect r="r" b="b" t="t" l="l"/>
            <a:pathLst>
              <a:path h="2972604" w="2972604">
                <a:moveTo>
                  <a:pt x="0" y="0"/>
                </a:moveTo>
                <a:lnTo>
                  <a:pt x="2972604" y="0"/>
                </a:lnTo>
                <a:lnTo>
                  <a:pt x="2972604" y="2972604"/>
                </a:lnTo>
                <a:lnTo>
                  <a:pt x="0" y="29726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0800000">
            <a:off x="16457937" y="2063642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0" y="0"/>
                </a:moveTo>
                <a:lnTo>
                  <a:pt x="1361627" y="0"/>
                </a:lnTo>
                <a:lnTo>
                  <a:pt x="1361627" y="1361627"/>
                </a:lnTo>
                <a:lnTo>
                  <a:pt x="0" y="13616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637449" y="8575609"/>
            <a:ext cx="3216273" cy="3216273"/>
          </a:xfrm>
          <a:custGeom>
            <a:avLst/>
            <a:gdLst/>
            <a:ahLst/>
            <a:cxnLst/>
            <a:rect r="r" b="b" t="t" l="l"/>
            <a:pathLst>
              <a:path h="3216273" w="3216273">
                <a:moveTo>
                  <a:pt x="0" y="0"/>
                </a:moveTo>
                <a:lnTo>
                  <a:pt x="3216273" y="0"/>
                </a:lnTo>
                <a:lnTo>
                  <a:pt x="3216273" y="3216273"/>
                </a:lnTo>
                <a:lnTo>
                  <a:pt x="0" y="32162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986566" y="7117545"/>
            <a:ext cx="1031856" cy="1031856"/>
          </a:xfrm>
          <a:custGeom>
            <a:avLst/>
            <a:gdLst/>
            <a:ahLst/>
            <a:cxnLst/>
            <a:rect r="r" b="b" t="t" l="l"/>
            <a:pathLst>
              <a:path h="1031856" w="1031856">
                <a:moveTo>
                  <a:pt x="0" y="0"/>
                </a:moveTo>
                <a:lnTo>
                  <a:pt x="1031856" y="0"/>
                </a:lnTo>
                <a:lnTo>
                  <a:pt x="1031856" y="1031855"/>
                </a:lnTo>
                <a:lnTo>
                  <a:pt x="0" y="1031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284594" y="-1726493"/>
            <a:ext cx="2664744" cy="2664744"/>
          </a:xfrm>
          <a:custGeom>
            <a:avLst/>
            <a:gdLst/>
            <a:ahLst/>
            <a:cxnLst/>
            <a:rect r="r" b="b" t="t" l="l"/>
            <a:pathLst>
              <a:path h="2664744" w="2664744">
                <a:moveTo>
                  <a:pt x="0" y="0"/>
                </a:moveTo>
                <a:lnTo>
                  <a:pt x="2664745" y="0"/>
                </a:lnTo>
                <a:lnTo>
                  <a:pt x="2664745" y="2664745"/>
                </a:lnTo>
                <a:lnTo>
                  <a:pt x="0" y="266474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16457937" y="606788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1361627" y="0"/>
                </a:moveTo>
                <a:lnTo>
                  <a:pt x="0" y="0"/>
                </a:lnTo>
                <a:lnTo>
                  <a:pt x="0" y="1361627"/>
                </a:lnTo>
                <a:lnTo>
                  <a:pt x="1361627" y="1361627"/>
                </a:lnTo>
                <a:lnTo>
                  <a:pt x="136162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3616966" y="117251"/>
            <a:ext cx="12327732" cy="25657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307"/>
              </a:lnSpc>
            </a:pPr>
            <a:r>
              <a:rPr lang="en-US" b="true" sz="7362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МЕТА МОНІТОРИНГОВОЇ ДІЯЛЬНОСТІ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279973" y="3702261"/>
            <a:ext cx="14883130" cy="65536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вивчення якості організації освітнього процесу;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забезпечення функціонування внутрішньої системи якості освіти;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аналіз професійної діяльності педагогів;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визначення рівня безпечного та інклюзивного освітнього середовища;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розроблення рекомендацій щодо вдосконалення якості освітнього процесу.</a:t>
            </a:r>
          </a:p>
          <a:p>
            <a:pPr algn="l">
              <a:lnSpc>
                <a:spcPts val="5227"/>
              </a:lnSpc>
            </a:pPr>
          </a:p>
          <a:p>
            <a:pPr algn="ctr">
              <a:lnSpc>
                <a:spcPts val="5227"/>
              </a:lnSpc>
            </a:p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945470" y="-2376191"/>
            <a:ext cx="5272633" cy="5272633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14620" y="7117545"/>
            <a:ext cx="5704840" cy="570484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23752" y="9567782"/>
            <a:ext cx="1839350" cy="183935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51846" y="2203119"/>
            <a:ext cx="1386647" cy="13866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028700" y="9046803"/>
            <a:ext cx="3135301" cy="564354"/>
          </a:xfrm>
          <a:custGeom>
            <a:avLst/>
            <a:gdLst/>
            <a:ahLst/>
            <a:cxnLst/>
            <a:rect r="r" b="b" t="t" l="l"/>
            <a:pathLst>
              <a:path h="564354" w="3135301">
                <a:moveTo>
                  <a:pt x="0" y="0"/>
                </a:moveTo>
                <a:lnTo>
                  <a:pt x="3135301" y="0"/>
                </a:lnTo>
                <a:lnTo>
                  <a:pt x="3135301" y="564354"/>
                </a:lnTo>
                <a:lnTo>
                  <a:pt x="0" y="5643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107912" y="-1038882"/>
            <a:ext cx="2972604" cy="2972604"/>
          </a:xfrm>
          <a:custGeom>
            <a:avLst/>
            <a:gdLst/>
            <a:ahLst/>
            <a:cxnLst/>
            <a:rect r="r" b="b" t="t" l="l"/>
            <a:pathLst>
              <a:path h="2972604" w="2972604">
                <a:moveTo>
                  <a:pt x="0" y="0"/>
                </a:moveTo>
                <a:lnTo>
                  <a:pt x="2972604" y="0"/>
                </a:lnTo>
                <a:lnTo>
                  <a:pt x="2972604" y="2972604"/>
                </a:lnTo>
                <a:lnTo>
                  <a:pt x="0" y="29726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0800000">
            <a:off x="16457937" y="2063642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0" y="0"/>
                </a:moveTo>
                <a:lnTo>
                  <a:pt x="1361627" y="0"/>
                </a:lnTo>
                <a:lnTo>
                  <a:pt x="1361627" y="1361627"/>
                </a:lnTo>
                <a:lnTo>
                  <a:pt x="0" y="13616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637449" y="8575609"/>
            <a:ext cx="3216273" cy="3216273"/>
          </a:xfrm>
          <a:custGeom>
            <a:avLst/>
            <a:gdLst/>
            <a:ahLst/>
            <a:cxnLst/>
            <a:rect r="r" b="b" t="t" l="l"/>
            <a:pathLst>
              <a:path h="3216273" w="3216273">
                <a:moveTo>
                  <a:pt x="0" y="0"/>
                </a:moveTo>
                <a:lnTo>
                  <a:pt x="3216273" y="0"/>
                </a:lnTo>
                <a:lnTo>
                  <a:pt x="3216273" y="3216273"/>
                </a:lnTo>
                <a:lnTo>
                  <a:pt x="0" y="32162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986566" y="7117545"/>
            <a:ext cx="1031856" cy="1031856"/>
          </a:xfrm>
          <a:custGeom>
            <a:avLst/>
            <a:gdLst/>
            <a:ahLst/>
            <a:cxnLst/>
            <a:rect r="r" b="b" t="t" l="l"/>
            <a:pathLst>
              <a:path h="1031856" w="1031856">
                <a:moveTo>
                  <a:pt x="0" y="0"/>
                </a:moveTo>
                <a:lnTo>
                  <a:pt x="1031856" y="0"/>
                </a:lnTo>
                <a:lnTo>
                  <a:pt x="1031856" y="1031855"/>
                </a:lnTo>
                <a:lnTo>
                  <a:pt x="0" y="1031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284594" y="-1726493"/>
            <a:ext cx="2664744" cy="2664744"/>
          </a:xfrm>
          <a:custGeom>
            <a:avLst/>
            <a:gdLst/>
            <a:ahLst/>
            <a:cxnLst/>
            <a:rect r="r" b="b" t="t" l="l"/>
            <a:pathLst>
              <a:path h="2664744" w="2664744">
                <a:moveTo>
                  <a:pt x="0" y="0"/>
                </a:moveTo>
                <a:lnTo>
                  <a:pt x="2664745" y="0"/>
                </a:lnTo>
                <a:lnTo>
                  <a:pt x="2664745" y="2664745"/>
                </a:lnTo>
                <a:lnTo>
                  <a:pt x="0" y="266474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16457937" y="606788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1361627" y="0"/>
                </a:moveTo>
                <a:lnTo>
                  <a:pt x="0" y="0"/>
                </a:lnTo>
                <a:lnTo>
                  <a:pt x="0" y="1361627"/>
                </a:lnTo>
                <a:lnTo>
                  <a:pt x="1361627" y="1361627"/>
                </a:lnTo>
                <a:lnTo>
                  <a:pt x="136162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3327164" y="155351"/>
            <a:ext cx="13130773" cy="953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840"/>
              </a:lnSpc>
            </a:pPr>
            <a:r>
              <a:rPr lang="en-US" b="true" sz="5600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ФОРМИ ТА МЕТОДИ МОНІТОРИНГУ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596351" y="1857522"/>
            <a:ext cx="16079547" cy="65536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відвідування занять та виховних заходів;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спостереження за освітнім процесом;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аналіз документації;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вивчення самоаналізів педагогів;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аналіз анкетування учасників освітнього процесу;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моніторинг інклюзивного навчання;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аналіз використання сучасних технологій;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вивчення перспективного педагогічного досвіду.</a:t>
            </a:r>
          </a:p>
          <a:p>
            <a:pPr algn="l">
              <a:lnSpc>
                <a:spcPts val="5227"/>
              </a:lnSpc>
            </a:pPr>
          </a:p>
          <a:p>
            <a:pPr algn="l">
              <a:lnSpc>
                <a:spcPts val="5227"/>
              </a:lnSpc>
            </a:p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945470" y="-2376191"/>
            <a:ext cx="5272633" cy="5272633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14620" y="7117545"/>
            <a:ext cx="5704840" cy="570484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23752" y="9567782"/>
            <a:ext cx="1839350" cy="183935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51846" y="2203119"/>
            <a:ext cx="1386647" cy="13866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028700" y="9046803"/>
            <a:ext cx="3135301" cy="564354"/>
          </a:xfrm>
          <a:custGeom>
            <a:avLst/>
            <a:gdLst/>
            <a:ahLst/>
            <a:cxnLst/>
            <a:rect r="r" b="b" t="t" l="l"/>
            <a:pathLst>
              <a:path h="564354" w="3135301">
                <a:moveTo>
                  <a:pt x="0" y="0"/>
                </a:moveTo>
                <a:lnTo>
                  <a:pt x="3135301" y="0"/>
                </a:lnTo>
                <a:lnTo>
                  <a:pt x="3135301" y="564354"/>
                </a:lnTo>
                <a:lnTo>
                  <a:pt x="0" y="5643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107912" y="-1038882"/>
            <a:ext cx="2972604" cy="2972604"/>
          </a:xfrm>
          <a:custGeom>
            <a:avLst/>
            <a:gdLst/>
            <a:ahLst/>
            <a:cxnLst/>
            <a:rect r="r" b="b" t="t" l="l"/>
            <a:pathLst>
              <a:path h="2972604" w="2972604">
                <a:moveTo>
                  <a:pt x="0" y="0"/>
                </a:moveTo>
                <a:lnTo>
                  <a:pt x="2972604" y="0"/>
                </a:lnTo>
                <a:lnTo>
                  <a:pt x="2972604" y="2972604"/>
                </a:lnTo>
                <a:lnTo>
                  <a:pt x="0" y="29726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0800000">
            <a:off x="16457937" y="2063642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0" y="0"/>
                </a:moveTo>
                <a:lnTo>
                  <a:pt x="1361627" y="0"/>
                </a:lnTo>
                <a:lnTo>
                  <a:pt x="1361627" y="1361627"/>
                </a:lnTo>
                <a:lnTo>
                  <a:pt x="0" y="13616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637449" y="8575609"/>
            <a:ext cx="3216273" cy="3216273"/>
          </a:xfrm>
          <a:custGeom>
            <a:avLst/>
            <a:gdLst/>
            <a:ahLst/>
            <a:cxnLst/>
            <a:rect r="r" b="b" t="t" l="l"/>
            <a:pathLst>
              <a:path h="3216273" w="3216273">
                <a:moveTo>
                  <a:pt x="0" y="0"/>
                </a:moveTo>
                <a:lnTo>
                  <a:pt x="3216273" y="0"/>
                </a:lnTo>
                <a:lnTo>
                  <a:pt x="3216273" y="3216273"/>
                </a:lnTo>
                <a:lnTo>
                  <a:pt x="0" y="32162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986566" y="7117545"/>
            <a:ext cx="1031856" cy="1031856"/>
          </a:xfrm>
          <a:custGeom>
            <a:avLst/>
            <a:gdLst/>
            <a:ahLst/>
            <a:cxnLst/>
            <a:rect r="r" b="b" t="t" l="l"/>
            <a:pathLst>
              <a:path h="1031856" w="1031856">
                <a:moveTo>
                  <a:pt x="0" y="0"/>
                </a:moveTo>
                <a:lnTo>
                  <a:pt x="1031856" y="0"/>
                </a:lnTo>
                <a:lnTo>
                  <a:pt x="1031856" y="1031855"/>
                </a:lnTo>
                <a:lnTo>
                  <a:pt x="0" y="1031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284594" y="-1726493"/>
            <a:ext cx="2664744" cy="2664744"/>
          </a:xfrm>
          <a:custGeom>
            <a:avLst/>
            <a:gdLst/>
            <a:ahLst/>
            <a:cxnLst/>
            <a:rect r="r" b="b" t="t" l="l"/>
            <a:pathLst>
              <a:path h="2664744" w="2664744">
                <a:moveTo>
                  <a:pt x="0" y="0"/>
                </a:moveTo>
                <a:lnTo>
                  <a:pt x="2664745" y="0"/>
                </a:lnTo>
                <a:lnTo>
                  <a:pt x="2664745" y="2664745"/>
                </a:lnTo>
                <a:lnTo>
                  <a:pt x="0" y="266474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16457937" y="606788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1361627" y="0"/>
                </a:moveTo>
                <a:lnTo>
                  <a:pt x="0" y="0"/>
                </a:lnTo>
                <a:lnTo>
                  <a:pt x="0" y="1361627"/>
                </a:lnTo>
                <a:lnTo>
                  <a:pt x="1361627" y="1361627"/>
                </a:lnTo>
                <a:lnTo>
                  <a:pt x="136162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3072460" y="147936"/>
            <a:ext cx="13385477" cy="2165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767"/>
              </a:lnSpc>
            </a:pPr>
            <a:r>
              <a:rPr lang="en-US" b="true" sz="6262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ОСОБЛИВА УВАГА ПІД ЧАС МОНІТОРИНГУ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84594" y="3513566"/>
            <a:ext cx="13492492" cy="58963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відповідність занять освітнім програмам;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відповідність програм віковим особливостям дітей;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компетентнісний підхід;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практична спрямованість занять;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використання інтерактивних методів;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психологічний комфорт вихованців;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національно-патріотичне виховання.</a:t>
            </a:r>
          </a:p>
          <a:p>
            <a:pPr algn="l">
              <a:lnSpc>
                <a:spcPts val="5227"/>
              </a:lnSpc>
            </a:pPr>
          </a:p>
          <a:p>
            <a:pPr algn="l">
              <a:lnSpc>
                <a:spcPts val="5227"/>
              </a:lnSpc>
            </a:pP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945470" y="-2376191"/>
            <a:ext cx="5272633" cy="5272633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14620" y="7117545"/>
            <a:ext cx="5704840" cy="570484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23752" y="9567782"/>
            <a:ext cx="1839350" cy="183935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51846" y="2203119"/>
            <a:ext cx="1386647" cy="13866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028700" y="9046803"/>
            <a:ext cx="3135301" cy="564354"/>
          </a:xfrm>
          <a:custGeom>
            <a:avLst/>
            <a:gdLst/>
            <a:ahLst/>
            <a:cxnLst/>
            <a:rect r="r" b="b" t="t" l="l"/>
            <a:pathLst>
              <a:path h="564354" w="3135301">
                <a:moveTo>
                  <a:pt x="0" y="0"/>
                </a:moveTo>
                <a:lnTo>
                  <a:pt x="3135301" y="0"/>
                </a:lnTo>
                <a:lnTo>
                  <a:pt x="3135301" y="564354"/>
                </a:lnTo>
                <a:lnTo>
                  <a:pt x="0" y="5643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107912" y="-1038882"/>
            <a:ext cx="2972604" cy="2972604"/>
          </a:xfrm>
          <a:custGeom>
            <a:avLst/>
            <a:gdLst/>
            <a:ahLst/>
            <a:cxnLst/>
            <a:rect r="r" b="b" t="t" l="l"/>
            <a:pathLst>
              <a:path h="2972604" w="2972604">
                <a:moveTo>
                  <a:pt x="0" y="0"/>
                </a:moveTo>
                <a:lnTo>
                  <a:pt x="2972604" y="0"/>
                </a:lnTo>
                <a:lnTo>
                  <a:pt x="2972604" y="2972604"/>
                </a:lnTo>
                <a:lnTo>
                  <a:pt x="0" y="29726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0800000">
            <a:off x="16457937" y="2063642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0" y="0"/>
                </a:moveTo>
                <a:lnTo>
                  <a:pt x="1361627" y="0"/>
                </a:lnTo>
                <a:lnTo>
                  <a:pt x="1361627" y="1361627"/>
                </a:lnTo>
                <a:lnTo>
                  <a:pt x="0" y="13616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637449" y="8575609"/>
            <a:ext cx="3216273" cy="3216273"/>
          </a:xfrm>
          <a:custGeom>
            <a:avLst/>
            <a:gdLst/>
            <a:ahLst/>
            <a:cxnLst/>
            <a:rect r="r" b="b" t="t" l="l"/>
            <a:pathLst>
              <a:path h="3216273" w="3216273">
                <a:moveTo>
                  <a:pt x="0" y="0"/>
                </a:moveTo>
                <a:lnTo>
                  <a:pt x="3216273" y="0"/>
                </a:lnTo>
                <a:lnTo>
                  <a:pt x="3216273" y="3216273"/>
                </a:lnTo>
                <a:lnTo>
                  <a:pt x="0" y="32162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986566" y="7117545"/>
            <a:ext cx="1031856" cy="1031856"/>
          </a:xfrm>
          <a:custGeom>
            <a:avLst/>
            <a:gdLst/>
            <a:ahLst/>
            <a:cxnLst/>
            <a:rect r="r" b="b" t="t" l="l"/>
            <a:pathLst>
              <a:path h="1031856" w="1031856">
                <a:moveTo>
                  <a:pt x="0" y="0"/>
                </a:moveTo>
                <a:lnTo>
                  <a:pt x="1031856" y="0"/>
                </a:lnTo>
                <a:lnTo>
                  <a:pt x="1031856" y="1031855"/>
                </a:lnTo>
                <a:lnTo>
                  <a:pt x="0" y="1031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284594" y="-1726493"/>
            <a:ext cx="2664744" cy="2664744"/>
          </a:xfrm>
          <a:custGeom>
            <a:avLst/>
            <a:gdLst/>
            <a:ahLst/>
            <a:cxnLst/>
            <a:rect r="r" b="b" t="t" l="l"/>
            <a:pathLst>
              <a:path h="2664744" w="2664744">
                <a:moveTo>
                  <a:pt x="0" y="0"/>
                </a:moveTo>
                <a:lnTo>
                  <a:pt x="2664745" y="0"/>
                </a:lnTo>
                <a:lnTo>
                  <a:pt x="2664745" y="2664745"/>
                </a:lnTo>
                <a:lnTo>
                  <a:pt x="0" y="266474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16457937" y="606788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1361627" y="0"/>
                </a:moveTo>
                <a:lnTo>
                  <a:pt x="0" y="0"/>
                </a:lnTo>
                <a:lnTo>
                  <a:pt x="0" y="1361627"/>
                </a:lnTo>
                <a:lnTo>
                  <a:pt x="1361627" y="1361627"/>
                </a:lnTo>
                <a:lnTo>
                  <a:pt x="136162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4098571" y="235717"/>
            <a:ext cx="12887995" cy="13103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727"/>
              </a:lnSpc>
            </a:pPr>
            <a:r>
              <a:rPr lang="en-US" b="true" sz="7662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ОСВІТНЄ СЕРЕДОВИЩЕ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933322" y="2117394"/>
            <a:ext cx="14205428" cy="7706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347"/>
              </a:lnSpc>
            </a:pPr>
            <a:r>
              <a:rPr lang="en-US" sz="4534" b="true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Під час моніторингу встановлено: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864692" y="4096593"/>
            <a:ext cx="14214727" cy="38211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87"/>
              </a:lnSpc>
            </a:pPr>
            <a:r>
              <a:rPr lang="en-US" sz="36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✔ дотримання санітарно-гігієнічних вимог</a:t>
            </a:r>
          </a:p>
          <a:p>
            <a:pPr algn="l">
              <a:lnSpc>
                <a:spcPts val="5087"/>
              </a:lnSpc>
            </a:pPr>
            <a:r>
              <a:rPr lang="en-US" sz="36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 ✔ позитивний емоційний клімат</a:t>
            </a:r>
          </a:p>
          <a:p>
            <a:pPr algn="l">
              <a:lnSpc>
                <a:spcPts val="5087"/>
              </a:lnSpc>
            </a:pPr>
            <a:r>
              <a:rPr lang="en-US" sz="36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 ✔ доброзичливу взаємодію педагогів і вихованців</a:t>
            </a:r>
          </a:p>
          <a:p>
            <a:pPr algn="l">
              <a:lnSpc>
                <a:spcPts val="5087"/>
              </a:lnSpc>
            </a:pPr>
            <a:r>
              <a:rPr lang="en-US" sz="36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 ✔ використання сучасних дидактичних матеріалів</a:t>
            </a:r>
          </a:p>
          <a:p>
            <a:pPr algn="l">
              <a:lnSpc>
                <a:spcPts val="5087"/>
              </a:lnSpc>
            </a:pPr>
            <a:r>
              <a:rPr lang="en-US" sz="36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 ✔ елементи інклюзивного підходу</a:t>
            </a:r>
          </a:p>
          <a:p>
            <a:pPr algn="l">
              <a:lnSpc>
                <a:spcPts val="5227"/>
              </a:lnSpc>
            </a:pP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945470" y="-2376191"/>
            <a:ext cx="5272633" cy="5272633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14620" y="7117545"/>
            <a:ext cx="5704840" cy="570484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23752" y="9567782"/>
            <a:ext cx="1839350" cy="183935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51846" y="2203119"/>
            <a:ext cx="1386647" cy="13866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028700" y="9046803"/>
            <a:ext cx="3135301" cy="564354"/>
          </a:xfrm>
          <a:custGeom>
            <a:avLst/>
            <a:gdLst/>
            <a:ahLst/>
            <a:cxnLst/>
            <a:rect r="r" b="b" t="t" l="l"/>
            <a:pathLst>
              <a:path h="564354" w="3135301">
                <a:moveTo>
                  <a:pt x="0" y="0"/>
                </a:moveTo>
                <a:lnTo>
                  <a:pt x="3135301" y="0"/>
                </a:lnTo>
                <a:lnTo>
                  <a:pt x="3135301" y="564354"/>
                </a:lnTo>
                <a:lnTo>
                  <a:pt x="0" y="5643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107912" y="-1038882"/>
            <a:ext cx="2972604" cy="2972604"/>
          </a:xfrm>
          <a:custGeom>
            <a:avLst/>
            <a:gdLst/>
            <a:ahLst/>
            <a:cxnLst/>
            <a:rect r="r" b="b" t="t" l="l"/>
            <a:pathLst>
              <a:path h="2972604" w="2972604">
                <a:moveTo>
                  <a:pt x="0" y="0"/>
                </a:moveTo>
                <a:lnTo>
                  <a:pt x="2972604" y="0"/>
                </a:lnTo>
                <a:lnTo>
                  <a:pt x="2972604" y="2972604"/>
                </a:lnTo>
                <a:lnTo>
                  <a:pt x="0" y="29726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0800000">
            <a:off x="16457937" y="2063642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0" y="0"/>
                </a:moveTo>
                <a:lnTo>
                  <a:pt x="1361627" y="0"/>
                </a:lnTo>
                <a:lnTo>
                  <a:pt x="1361627" y="1361627"/>
                </a:lnTo>
                <a:lnTo>
                  <a:pt x="0" y="13616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637449" y="8575609"/>
            <a:ext cx="3216273" cy="3216273"/>
          </a:xfrm>
          <a:custGeom>
            <a:avLst/>
            <a:gdLst/>
            <a:ahLst/>
            <a:cxnLst/>
            <a:rect r="r" b="b" t="t" l="l"/>
            <a:pathLst>
              <a:path h="3216273" w="3216273">
                <a:moveTo>
                  <a:pt x="0" y="0"/>
                </a:moveTo>
                <a:lnTo>
                  <a:pt x="3216273" y="0"/>
                </a:lnTo>
                <a:lnTo>
                  <a:pt x="3216273" y="3216273"/>
                </a:lnTo>
                <a:lnTo>
                  <a:pt x="0" y="32162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986566" y="7117545"/>
            <a:ext cx="1031856" cy="1031856"/>
          </a:xfrm>
          <a:custGeom>
            <a:avLst/>
            <a:gdLst/>
            <a:ahLst/>
            <a:cxnLst/>
            <a:rect r="r" b="b" t="t" l="l"/>
            <a:pathLst>
              <a:path h="1031856" w="1031856">
                <a:moveTo>
                  <a:pt x="0" y="0"/>
                </a:moveTo>
                <a:lnTo>
                  <a:pt x="1031856" y="0"/>
                </a:lnTo>
                <a:lnTo>
                  <a:pt x="1031856" y="1031855"/>
                </a:lnTo>
                <a:lnTo>
                  <a:pt x="0" y="1031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284594" y="-1726493"/>
            <a:ext cx="2664744" cy="2664744"/>
          </a:xfrm>
          <a:custGeom>
            <a:avLst/>
            <a:gdLst/>
            <a:ahLst/>
            <a:cxnLst/>
            <a:rect r="r" b="b" t="t" l="l"/>
            <a:pathLst>
              <a:path h="2664744" w="2664744">
                <a:moveTo>
                  <a:pt x="0" y="0"/>
                </a:moveTo>
                <a:lnTo>
                  <a:pt x="2664745" y="0"/>
                </a:lnTo>
                <a:lnTo>
                  <a:pt x="2664745" y="2664745"/>
                </a:lnTo>
                <a:lnTo>
                  <a:pt x="0" y="266474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16457937" y="606788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1361627" y="0"/>
                </a:moveTo>
                <a:lnTo>
                  <a:pt x="0" y="0"/>
                </a:lnTo>
                <a:lnTo>
                  <a:pt x="0" y="1361627"/>
                </a:lnTo>
                <a:lnTo>
                  <a:pt x="1361627" y="1361627"/>
                </a:lnTo>
                <a:lnTo>
                  <a:pt x="136162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3904126" y="126776"/>
            <a:ext cx="11976848" cy="25206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167"/>
              </a:lnSpc>
            </a:pPr>
            <a:r>
              <a:rPr lang="en-US" b="true" sz="7262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ІНКЛЮЗИВНЕ ОСВІТНЄ СЕРЕДОВИЩЕ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864692" y="3513566"/>
            <a:ext cx="15822091" cy="52391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27"/>
              </a:lnSpc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У гуртках  ЦРТРД “Першоцвіт”, “Ляльковий театр”, “Студія гітари. Естрадний спів” створено умови для: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психологічної підтримки дітей;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адаптації дітей з ООП;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комфортного освітнього середовища;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індивідуального підходу до вихованців.</a:t>
            </a:r>
          </a:p>
          <a:p>
            <a:pPr algn="l">
              <a:lnSpc>
                <a:spcPts val="5227"/>
              </a:lnSpc>
            </a:pPr>
          </a:p>
          <a:p>
            <a:pPr algn="l">
              <a:lnSpc>
                <a:spcPts val="5227"/>
              </a:lnSpc>
            </a:pP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945470" y="-2376191"/>
            <a:ext cx="5272633" cy="5272633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14620" y="7117545"/>
            <a:ext cx="5704840" cy="570484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23752" y="9567782"/>
            <a:ext cx="1839350" cy="183935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51846" y="2203119"/>
            <a:ext cx="1386647" cy="13866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028700" y="9046803"/>
            <a:ext cx="3135301" cy="564354"/>
          </a:xfrm>
          <a:custGeom>
            <a:avLst/>
            <a:gdLst/>
            <a:ahLst/>
            <a:cxnLst/>
            <a:rect r="r" b="b" t="t" l="l"/>
            <a:pathLst>
              <a:path h="564354" w="3135301">
                <a:moveTo>
                  <a:pt x="0" y="0"/>
                </a:moveTo>
                <a:lnTo>
                  <a:pt x="3135301" y="0"/>
                </a:lnTo>
                <a:lnTo>
                  <a:pt x="3135301" y="564354"/>
                </a:lnTo>
                <a:lnTo>
                  <a:pt x="0" y="5643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107912" y="-1038882"/>
            <a:ext cx="2972604" cy="2972604"/>
          </a:xfrm>
          <a:custGeom>
            <a:avLst/>
            <a:gdLst/>
            <a:ahLst/>
            <a:cxnLst/>
            <a:rect r="r" b="b" t="t" l="l"/>
            <a:pathLst>
              <a:path h="2972604" w="2972604">
                <a:moveTo>
                  <a:pt x="0" y="0"/>
                </a:moveTo>
                <a:lnTo>
                  <a:pt x="2972604" y="0"/>
                </a:lnTo>
                <a:lnTo>
                  <a:pt x="2972604" y="2972604"/>
                </a:lnTo>
                <a:lnTo>
                  <a:pt x="0" y="29726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0800000">
            <a:off x="16457937" y="2063642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0" y="0"/>
                </a:moveTo>
                <a:lnTo>
                  <a:pt x="1361627" y="0"/>
                </a:lnTo>
                <a:lnTo>
                  <a:pt x="1361627" y="1361627"/>
                </a:lnTo>
                <a:lnTo>
                  <a:pt x="0" y="13616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637449" y="8575609"/>
            <a:ext cx="3216273" cy="3216273"/>
          </a:xfrm>
          <a:custGeom>
            <a:avLst/>
            <a:gdLst/>
            <a:ahLst/>
            <a:cxnLst/>
            <a:rect r="r" b="b" t="t" l="l"/>
            <a:pathLst>
              <a:path h="3216273" w="3216273">
                <a:moveTo>
                  <a:pt x="0" y="0"/>
                </a:moveTo>
                <a:lnTo>
                  <a:pt x="3216273" y="0"/>
                </a:lnTo>
                <a:lnTo>
                  <a:pt x="3216273" y="3216273"/>
                </a:lnTo>
                <a:lnTo>
                  <a:pt x="0" y="32162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986566" y="7117545"/>
            <a:ext cx="1031856" cy="1031856"/>
          </a:xfrm>
          <a:custGeom>
            <a:avLst/>
            <a:gdLst/>
            <a:ahLst/>
            <a:cxnLst/>
            <a:rect r="r" b="b" t="t" l="l"/>
            <a:pathLst>
              <a:path h="1031856" w="1031856">
                <a:moveTo>
                  <a:pt x="0" y="0"/>
                </a:moveTo>
                <a:lnTo>
                  <a:pt x="1031856" y="0"/>
                </a:lnTo>
                <a:lnTo>
                  <a:pt x="1031856" y="1031855"/>
                </a:lnTo>
                <a:lnTo>
                  <a:pt x="0" y="1031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284594" y="-1726493"/>
            <a:ext cx="2664744" cy="2664744"/>
          </a:xfrm>
          <a:custGeom>
            <a:avLst/>
            <a:gdLst/>
            <a:ahLst/>
            <a:cxnLst/>
            <a:rect r="r" b="b" t="t" l="l"/>
            <a:pathLst>
              <a:path h="2664744" w="2664744">
                <a:moveTo>
                  <a:pt x="0" y="0"/>
                </a:moveTo>
                <a:lnTo>
                  <a:pt x="2664745" y="0"/>
                </a:lnTo>
                <a:lnTo>
                  <a:pt x="2664745" y="2664745"/>
                </a:lnTo>
                <a:lnTo>
                  <a:pt x="0" y="266474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16457937" y="606788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1361627" y="0"/>
                </a:moveTo>
                <a:lnTo>
                  <a:pt x="0" y="0"/>
                </a:lnTo>
                <a:lnTo>
                  <a:pt x="0" y="1361627"/>
                </a:lnTo>
                <a:lnTo>
                  <a:pt x="1361627" y="1361627"/>
                </a:lnTo>
                <a:lnTo>
                  <a:pt x="136162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2912855" y="482035"/>
            <a:ext cx="13724593" cy="22186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60"/>
              </a:lnSpc>
            </a:pPr>
            <a:r>
              <a:rPr lang="en-US" b="true" sz="6400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ЯКІСТЬ ПЕДАГОГІЧНОЇ ДІЯЛЬНОСТІ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864692" y="3157420"/>
            <a:ext cx="16473794" cy="58068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87"/>
              </a:lnSpc>
            </a:pPr>
            <a:r>
              <a:rPr lang="en-US" sz="3634" b="true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Моніторинг показав, що:</a:t>
            </a:r>
          </a:p>
          <a:p>
            <a:pPr algn="l" marL="784619" indent="-392309" lvl="1">
              <a:lnSpc>
                <a:spcPts val="5087"/>
              </a:lnSpc>
              <a:buFont typeface="Arial"/>
              <a:buChar char="•"/>
            </a:pPr>
            <a:r>
              <a:rPr lang="en-US" sz="36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більшість педагогів забезпечують належний рівень організації занять;</a:t>
            </a:r>
          </a:p>
          <a:p>
            <a:pPr algn="l" marL="784619" indent="-392309" lvl="1">
              <a:lnSpc>
                <a:spcPts val="5087"/>
              </a:lnSpc>
              <a:buFont typeface="Arial"/>
              <a:buChar char="•"/>
            </a:pPr>
            <a:r>
              <a:rPr lang="en-US" sz="36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педагоги дотримуються програмових вимог;</a:t>
            </a:r>
          </a:p>
          <a:p>
            <a:pPr algn="l" marL="784619" indent="-392309" lvl="1">
              <a:lnSpc>
                <a:spcPts val="5087"/>
              </a:lnSpc>
              <a:buFont typeface="Arial"/>
              <a:buChar char="•"/>
            </a:pPr>
            <a:r>
              <a:rPr lang="en-US" sz="36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створюється позитивна атмосфера для розвитку дітей.</a:t>
            </a:r>
          </a:p>
          <a:p>
            <a:pPr algn="l">
              <a:lnSpc>
                <a:spcPts val="5087"/>
              </a:lnSpc>
            </a:pPr>
            <a:r>
              <a:rPr lang="en-US" sz="3634" b="true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Разом з тим:</a:t>
            </a:r>
          </a:p>
          <a:p>
            <a:pPr algn="l" marL="784619" indent="-392309" lvl="1">
              <a:lnSpc>
                <a:spcPts val="5087"/>
              </a:lnSpc>
              <a:buFont typeface="Arial"/>
              <a:buChar char="•"/>
            </a:pPr>
            <a:r>
              <a:rPr lang="en-US" sz="36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не всі педагоги володіють сучасними методами навчання;</a:t>
            </a:r>
          </a:p>
          <a:p>
            <a:pPr algn="l" marL="784619" indent="-392309" lvl="1">
              <a:lnSpc>
                <a:spcPts val="5087"/>
              </a:lnSpc>
              <a:buFont typeface="Arial"/>
              <a:buChar char="•"/>
            </a:pPr>
            <a:r>
              <a:rPr lang="en-US" sz="36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окремі педагоги потребують підвищення цифрової компетентності.</a:t>
            </a:r>
          </a:p>
          <a:p>
            <a:pPr algn="l">
              <a:lnSpc>
                <a:spcPts val="5787"/>
              </a:lnSpc>
            </a:pP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945470" y="-2376191"/>
            <a:ext cx="5272633" cy="5272633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14620" y="7117545"/>
            <a:ext cx="5704840" cy="570484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23752" y="9567782"/>
            <a:ext cx="1839350" cy="183935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51846" y="2203119"/>
            <a:ext cx="1386647" cy="13866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028700" y="9046803"/>
            <a:ext cx="3135301" cy="564354"/>
          </a:xfrm>
          <a:custGeom>
            <a:avLst/>
            <a:gdLst/>
            <a:ahLst/>
            <a:cxnLst/>
            <a:rect r="r" b="b" t="t" l="l"/>
            <a:pathLst>
              <a:path h="564354" w="3135301">
                <a:moveTo>
                  <a:pt x="0" y="0"/>
                </a:moveTo>
                <a:lnTo>
                  <a:pt x="3135301" y="0"/>
                </a:lnTo>
                <a:lnTo>
                  <a:pt x="3135301" y="564354"/>
                </a:lnTo>
                <a:lnTo>
                  <a:pt x="0" y="5643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107912" y="-1038882"/>
            <a:ext cx="2972604" cy="2972604"/>
          </a:xfrm>
          <a:custGeom>
            <a:avLst/>
            <a:gdLst/>
            <a:ahLst/>
            <a:cxnLst/>
            <a:rect r="r" b="b" t="t" l="l"/>
            <a:pathLst>
              <a:path h="2972604" w="2972604">
                <a:moveTo>
                  <a:pt x="0" y="0"/>
                </a:moveTo>
                <a:lnTo>
                  <a:pt x="2972604" y="0"/>
                </a:lnTo>
                <a:lnTo>
                  <a:pt x="2972604" y="2972604"/>
                </a:lnTo>
                <a:lnTo>
                  <a:pt x="0" y="29726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0800000">
            <a:off x="16457937" y="2063642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0" y="0"/>
                </a:moveTo>
                <a:lnTo>
                  <a:pt x="1361627" y="0"/>
                </a:lnTo>
                <a:lnTo>
                  <a:pt x="1361627" y="1361627"/>
                </a:lnTo>
                <a:lnTo>
                  <a:pt x="0" y="13616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637449" y="8575609"/>
            <a:ext cx="3216273" cy="3216273"/>
          </a:xfrm>
          <a:custGeom>
            <a:avLst/>
            <a:gdLst/>
            <a:ahLst/>
            <a:cxnLst/>
            <a:rect r="r" b="b" t="t" l="l"/>
            <a:pathLst>
              <a:path h="3216273" w="3216273">
                <a:moveTo>
                  <a:pt x="0" y="0"/>
                </a:moveTo>
                <a:lnTo>
                  <a:pt x="3216273" y="0"/>
                </a:lnTo>
                <a:lnTo>
                  <a:pt x="3216273" y="3216273"/>
                </a:lnTo>
                <a:lnTo>
                  <a:pt x="0" y="32162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986566" y="7117545"/>
            <a:ext cx="1031856" cy="1031856"/>
          </a:xfrm>
          <a:custGeom>
            <a:avLst/>
            <a:gdLst/>
            <a:ahLst/>
            <a:cxnLst/>
            <a:rect r="r" b="b" t="t" l="l"/>
            <a:pathLst>
              <a:path h="1031856" w="1031856">
                <a:moveTo>
                  <a:pt x="0" y="0"/>
                </a:moveTo>
                <a:lnTo>
                  <a:pt x="1031856" y="0"/>
                </a:lnTo>
                <a:lnTo>
                  <a:pt x="1031856" y="1031855"/>
                </a:lnTo>
                <a:lnTo>
                  <a:pt x="0" y="1031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284594" y="-1726493"/>
            <a:ext cx="2664744" cy="2664744"/>
          </a:xfrm>
          <a:custGeom>
            <a:avLst/>
            <a:gdLst/>
            <a:ahLst/>
            <a:cxnLst/>
            <a:rect r="r" b="b" t="t" l="l"/>
            <a:pathLst>
              <a:path h="2664744" w="2664744">
                <a:moveTo>
                  <a:pt x="0" y="0"/>
                </a:moveTo>
                <a:lnTo>
                  <a:pt x="2664745" y="0"/>
                </a:lnTo>
                <a:lnTo>
                  <a:pt x="2664745" y="2664745"/>
                </a:lnTo>
                <a:lnTo>
                  <a:pt x="0" y="266474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16457937" y="606788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1361627" y="0"/>
                </a:moveTo>
                <a:lnTo>
                  <a:pt x="0" y="0"/>
                </a:lnTo>
                <a:lnTo>
                  <a:pt x="0" y="1361627"/>
                </a:lnTo>
                <a:lnTo>
                  <a:pt x="1361627" y="1361627"/>
                </a:lnTo>
                <a:lnTo>
                  <a:pt x="136162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3472065" y="385114"/>
            <a:ext cx="13165384" cy="19967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67"/>
              </a:lnSpc>
            </a:pPr>
            <a:r>
              <a:rPr lang="en-US" b="true" sz="5762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ВИКОРИСТАННЯ СУЧАСНИХ ТЕХНОЛОГІЙ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864692" y="2400331"/>
            <a:ext cx="10040612" cy="65536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b="true" sz="3734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Результати моніторингу: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лише  50% педагогів активно використовують інтерактивні технології;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частина педагогів недостатньо впроваджує інноваційні підходи;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потребує посилення мотивація до професійного саморозвитку.</a:t>
            </a:r>
          </a:p>
          <a:p>
            <a:pPr algn="l">
              <a:lnSpc>
                <a:spcPts val="5227"/>
              </a:lnSpc>
            </a:pPr>
          </a:p>
          <a:p>
            <a:pPr algn="l">
              <a:lnSpc>
                <a:spcPts val="5227"/>
              </a:lnSpc>
            </a:pPr>
          </a:p>
        </p:txBody>
      </p:sp>
      <p:pic>
        <p:nvPicPr>
          <p:cNvPr name="Picture 23" id="23"/>
          <p:cNvPicPr>
            <a:picLocks noChangeAspect="true"/>
          </p:cNvPicPr>
          <p:nvPr/>
        </p:nvPicPr>
        <p:blipFill>
          <a:blip r:embed="rId14"/>
          <a:stretch>
            <a:fillRect/>
          </a:stretch>
        </p:blipFill>
        <p:spPr>
          <a:xfrm rot="0">
            <a:off x="11450041" y="2109649"/>
            <a:ext cx="5463160" cy="546316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945470" y="-2376191"/>
            <a:ext cx="5272633" cy="5272633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14620" y="7117545"/>
            <a:ext cx="5704840" cy="570484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23752" y="9567782"/>
            <a:ext cx="1839350" cy="183935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0318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-651846" y="2203119"/>
            <a:ext cx="1386647" cy="138664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C5F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028700" y="9046803"/>
            <a:ext cx="3135301" cy="564354"/>
          </a:xfrm>
          <a:custGeom>
            <a:avLst/>
            <a:gdLst/>
            <a:ahLst/>
            <a:cxnLst/>
            <a:rect r="r" b="b" t="t" l="l"/>
            <a:pathLst>
              <a:path h="564354" w="3135301">
                <a:moveTo>
                  <a:pt x="0" y="0"/>
                </a:moveTo>
                <a:lnTo>
                  <a:pt x="3135301" y="0"/>
                </a:lnTo>
                <a:lnTo>
                  <a:pt x="3135301" y="564354"/>
                </a:lnTo>
                <a:lnTo>
                  <a:pt x="0" y="5643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107912" y="-1038882"/>
            <a:ext cx="2972604" cy="2972604"/>
          </a:xfrm>
          <a:custGeom>
            <a:avLst/>
            <a:gdLst/>
            <a:ahLst/>
            <a:cxnLst/>
            <a:rect r="r" b="b" t="t" l="l"/>
            <a:pathLst>
              <a:path h="2972604" w="2972604">
                <a:moveTo>
                  <a:pt x="0" y="0"/>
                </a:moveTo>
                <a:lnTo>
                  <a:pt x="2972604" y="0"/>
                </a:lnTo>
                <a:lnTo>
                  <a:pt x="2972604" y="2972604"/>
                </a:lnTo>
                <a:lnTo>
                  <a:pt x="0" y="29726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10800000">
            <a:off x="16457937" y="2063642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0" y="0"/>
                </a:moveTo>
                <a:lnTo>
                  <a:pt x="1361627" y="0"/>
                </a:lnTo>
                <a:lnTo>
                  <a:pt x="1361627" y="1361627"/>
                </a:lnTo>
                <a:lnTo>
                  <a:pt x="0" y="13616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637449" y="8575609"/>
            <a:ext cx="3216273" cy="3216273"/>
          </a:xfrm>
          <a:custGeom>
            <a:avLst/>
            <a:gdLst/>
            <a:ahLst/>
            <a:cxnLst/>
            <a:rect r="r" b="b" t="t" l="l"/>
            <a:pathLst>
              <a:path h="3216273" w="3216273">
                <a:moveTo>
                  <a:pt x="0" y="0"/>
                </a:moveTo>
                <a:lnTo>
                  <a:pt x="3216273" y="0"/>
                </a:lnTo>
                <a:lnTo>
                  <a:pt x="3216273" y="3216273"/>
                </a:lnTo>
                <a:lnTo>
                  <a:pt x="0" y="32162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986566" y="7117545"/>
            <a:ext cx="1031856" cy="1031856"/>
          </a:xfrm>
          <a:custGeom>
            <a:avLst/>
            <a:gdLst/>
            <a:ahLst/>
            <a:cxnLst/>
            <a:rect r="r" b="b" t="t" l="l"/>
            <a:pathLst>
              <a:path h="1031856" w="1031856">
                <a:moveTo>
                  <a:pt x="0" y="0"/>
                </a:moveTo>
                <a:lnTo>
                  <a:pt x="1031856" y="0"/>
                </a:lnTo>
                <a:lnTo>
                  <a:pt x="1031856" y="1031855"/>
                </a:lnTo>
                <a:lnTo>
                  <a:pt x="0" y="1031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284594" y="-1726493"/>
            <a:ext cx="2664744" cy="2664744"/>
          </a:xfrm>
          <a:custGeom>
            <a:avLst/>
            <a:gdLst/>
            <a:ahLst/>
            <a:cxnLst/>
            <a:rect r="r" b="b" t="t" l="l"/>
            <a:pathLst>
              <a:path h="2664744" w="2664744">
                <a:moveTo>
                  <a:pt x="0" y="0"/>
                </a:moveTo>
                <a:lnTo>
                  <a:pt x="2664745" y="0"/>
                </a:lnTo>
                <a:lnTo>
                  <a:pt x="2664745" y="2664745"/>
                </a:lnTo>
                <a:lnTo>
                  <a:pt x="0" y="266474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800000">
            <a:off x="16457937" y="606788"/>
            <a:ext cx="1361627" cy="1361627"/>
          </a:xfrm>
          <a:custGeom>
            <a:avLst/>
            <a:gdLst/>
            <a:ahLst/>
            <a:cxnLst/>
            <a:rect r="r" b="b" t="t" l="l"/>
            <a:pathLst>
              <a:path h="1361627" w="1361627">
                <a:moveTo>
                  <a:pt x="1361627" y="0"/>
                </a:moveTo>
                <a:lnTo>
                  <a:pt x="0" y="0"/>
                </a:lnTo>
                <a:lnTo>
                  <a:pt x="0" y="1361627"/>
                </a:lnTo>
                <a:lnTo>
                  <a:pt x="1361627" y="1361627"/>
                </a:lnTo>
                <a:lnTo>
                  <a:pt x="136162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3616966" y="333120"/>
            <a:ext cx="12327732" cy="2165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767"/>
              </a:lnSpc>
            </a:pPr>
            <a:r>
              <a:rPr lang="en-US" b="true" sz="6262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ПОЗИТИВНИЙ ПЕДАГОГІЧНИЙ ДОСВІД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864692" y="3513566"/>
            <a:ext cx="13803497" cy="45819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27"/>
              </a:lnSpc>
            </a:pPr>
            <a:r>
              <a:rPr lang="en-US" sz="3734" b="true">
                <a:solidFill>
                  <a:srgbClr val="30318B"/>
                </a:solidFill>
                <a:latin typeface="Rosario Bold"/>
                <a:ea typeface="Rosario Bold"/>
                <a:cs typeface="Rosario Bold"/>
                <a:sym typeface="Rosario Bold"/>
              </a:rPr>
              <a:t>Відзначено роботу: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експериментальної програми «Першоцвіт+»;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арт-студії «Пензлик» (керівник Наталія Ведрук);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студії «Гітара. Естрадний спів»;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гуртка 3D-моделювання;</a:t>
            </a:r>
          </a:p>
          <a:p>
            <a:pPr algn="l" marL="806208" indent="-403104" lvl="1">
              <a:lnSpc>
                <a:spcPts val="5227"/>
              </a:lnSpc>
              <a:buFont typeface="Arial"/>
              <a:buChar char="•"/>
            </a:pPr>
            <a:r>
              <a:rPr lang="en-US" sz="3734">
                <a:solidFill>
                  <a:srgbClr val="30318B"/>
                </a:solidFill>
                <a:latin typeface="Rosario"/>
                <a:ea typeface="Rosario"/>
                <a:cs typeface="Rosario"/>
                <a:sym typeface="Rosario"/>
              </a:rPr>
              <a:t>гуртка «Творча майстерня “Декор”».</a:t>
            </a:r>
          </a:p>
          <a:p>
            <a:pPr algn="l">
              <a:lnSpc>
                <a:spcPts val="5227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DAHKR1RdoAg</dc:identifier>
  <dcterms:modified xsi:type="dcterms:W3CDTF">2011-08-01T06:04:30Z</dcterms:modified>
  <cp:revision>1</cp:revision>
  <dc:title>ЗВІТ завідувачки методичного відділу КЗ «Центр позашкільної освіти» Звягельської міської ради</dc:title>
</cp:coreProperties>
</file>