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da" panose="020B0604020202020204" charset="0"/>
      <p:regular r:id="rId22"/>
    </p:embeddedFont>
    <p:embeddedFont>
      <p:font typeface="Monda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1903" y="4812967"/>
            <a:ext cx="13948978" cy="386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</a:pPr>
            <a:r>
              <a:rPr lang="en-US" sz="37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за результатами аналізу самоаналізів керівників гуртків </a:t>
            </a:r>
          </a:p>
          <a:p>
            <a:pPr algn="ctr">
              <a:lnSpc>
                <a:spcPts val="5243"/>
              </a:lnSpc>
            </a:pPr>
            <a:r>
              <a:rPr lang="en-US" sz="37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КЗ «Центр позашкільної освіти» Звягельської міської ради</a:t>
            </a:r>
          </a:p>
          <a:p>
            <a:pPr algn="ctr">
              <a:lnSpc>
                <a:spcPts val="5243"/>
              </a:lnSpc>
            </a:pPr>
            <a:r>
              <a:rPr lang="en-US" sz="37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за перше півріччя 2025-2026 н.р.</a:t>
            </a:r>
          </a:p>
          <a:p>
            <a:pPr algn="ctr">
              <a:lnSpc>
                <a:spcPts val="7623"/>
              </a:lnSpc>
            </a:pPr>
            <a:r>
              <a:rPr lang="en-US" sz="54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</a:p>
          <a:p>
            <a:pPr algn="ctr">
              <a:lnSpc>
                <a:spcPts val="7623"/>
              </a:lnSpc>
            </a:pPr>
            <a:endParaRPr lang="en-US" sz="5445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54863" y="684893"/>
            <a:ext cx="12801040" cy="1122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7"/>
              </a:lnSpc>
            </a:pPr>
            <a:r>
              <a:rPr lang="en-US" sz="106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 АНАЛІТИЧНА ДОВІДКА</a:t>
            </a:r>
          </a:p>
          <a:p>
            <a:pPr algn="ctr">
              <a:lnSpc>
                <a:spcPts val="14887"/>
              </a:lnSpc>
            </a:pPr>
            <a:r>
              <a:rPr lang="en-US" sz="106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  </a:t>
            </a:r>
          </a:p>
          <a:p>
            <a:pPr algn="ctr">
              <a:lnSpc>
                <a:spcPts val="14887"/>
              </a:lnSpc>
            </a:pPr>
            <a:r>
              <a:rPr lang="en-US" sz="106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 </a:t>
            </a:r>
          </a:p>
          <a:p>
            <a:pPr algn="ctr">
              <a:lnSpc>
                <a:spcPts val="14887"/>
              </a:lnSpc>
            </a:pPr>
            <a:r>
              <a:rPr lang="en-US" sz="106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 </a:t>
            </a:r>
          </a:p>
          <a:p>
            <a:pPr algn="ctr">
              <a:lnSpc>
                <a:spcPts val="14887"/>
              </a:lnSpc>
            </a:pPr>
            <a:endParaRPr lang="en-US" sz="10634" b="1">
              <a:solidFill>
                <a:srgbClr val="002B58"/>
              </a:solidFill>
              <a:latin typeface="Monda Bold"/>
              <a:ea typeface="Monda Bold"/>
              <a:cs typeface="Monda Bold"/>
              <a:sym typeface="Mond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89653" y="7775467"/>
            <a:ext cx="7290175" cy="204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3"/>
              </a:lnSpc>
            </a:pPr>
            <a:r>
              <a:rPr lang="en-US" sz="1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Завідувачка відділу методичного</a:t>
            </a:r>
          </a:p>
          <a:p>
            <a:pPr algn="l">
              <a:lnSpc>
                <a:spcPts val="2723"/>
              </a:lnSpc>
            </a:pPr>
            <a:r>
              <a:rPr lang="en-US" sz="1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КЗ «Центр позашкільної освіти»</a:t>
            </a:r>
          </a:p>
          <a:p>
            <a:pPr algn="l">
              <a:lnSpc>
                <a:spcPts val="2723"/>
              </a:lnSpc>
            </a:pPr>
            <a:r>
              <a:rPr lang="en-US" sz="1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Звягельської міської ради                       Мирослава БАГАТЧУК</a:t>
            </a:r>
          </a:p>
          <a:p>
            <a:pPr algn="l">
              <a:lnSpc>
                <a:spcPts val="2723"/>
              </a:lnSpc>
            </a:pPr>
            <a:r>
              <a:rPr lang="en-US" sz="1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</a:p>
          <a:p>
            <a:pPr algn="l">
              <a:lnSpc>
                <a:spcPts val="2723"/>
              </a:lnSpc>
            </a:pPr>
            <a:r>
              <a:rPr lang="en-US" sz="1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«06» січня 2026 року</a:t>
            </a:r>
          </a:p>
          <a:p>
            <a:pPr algn="l">
              <a:lnSpc>
                <a:spcPts val="2723"/>
              </a:lnSpc>
            </a:pPr>
            <a:endParaRPr lang="en-US" sz="1945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94456" y="3609047"/>
            <a:ext cx="11699089" cy="454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Типові програми МОН — 87,5%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Адаптовані програми: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Кучинська Г.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Багатчук М.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Довгостроковий освітній проєкт — 1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Поєднання стабільності та інновацій.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94810" y="314839"/>
            <a:ext cx="13980116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ОСВІТНІ ПРОГРАМИ ТА ПРОЄКТИ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94095" y="3454491"/>
            <a:ext cx="12626786" cy="62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Активних педагогів — 10 (62,5%)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Рівні конкурсів: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міський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обласний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всеукраїнський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Результати: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І, ІІ, ІІІ місця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абсолютна перемога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дипломи за участь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Високий рівень результативності.</a:t>
            </a:r>
          </a:p>
          <a:p>
            <a:pPr algn="l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63971" y="456912"/>
            <a:ext cx="13795329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КОНКУРСНА ДІЯЛЬНІСТЬ ГУРТКІВЦІВ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94456" y="3567486"/>
            <a:ext cx="11699089" cy="568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 більшості гуртків (62.5%):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6–10 дітей на занятті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списковий склад — 12–15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2 гуртки без дітей: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Татаринцев В.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Матвєєв А.І.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Причина — зміна місця проведення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Відвідуваність загалом задовільна.</a:t>
            </a:r>
          </a:p>
          <a:p>
            <a:pPr algn="l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22503" y="175373"/>
            <a:ext cx="9672231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ВІДВІДУВАНІСТЬ ГУРТКІВ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23377" y="3691509"/>
            <a:ext cx="11699089" cy="62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Онлайн: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Facebook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Telegram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сайт закладу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Друковані ЗМІ: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«Лесин край»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«Звягель-інформ»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«Педагогічний вісник – 2025»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Сформовано позитивний імідж закладу.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5886" y="518759"/>
            <a:ext cx="12847016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ВИСВІТЛЕННЯ ДІЯЛЬНОСТІ В ЗМІ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94456" y="4454282"/>
            <a:ext cx="13964844" cy="2832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Освітній процес організований на достатньому рівні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Переважна більшість педагогів активні, професійно зростають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Заклад відкритий до громади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Є потенціал для подальшого розвитку</a:t>
            </a:r>
          </a:p>
          <a:p>
            <a:pPr algn="l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96501" y="876300"/>
            <a:ext cx="9672231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ЗАГАЛЬНИЙ ВИСНОВОК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81027" y="4297595"/>
            <a:ext cx="11699089" cy="340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Забезпечити 100% подання самоаналізів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Активізувати підвищення кваліфікації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Розширювати участь у конкурсах та проєктах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Поширювати кращі педагогічні практики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Посилити медіаактивність педагогів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07884" y="188911"/>
            <a:ext cx="9672231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ЗАГАЛЬНІ РЕКОМЕНДАЦІЇ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646086" y="-64765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1"/>
                </a:moveTo>
                <a:lnTo>
                  <a:pt x="9295206" y="5948931"/>
                </a:lnTo>
                <a:lnTo>
                  <a:pt x="9295206" y="0"/>
                </a:lnTo>
                <a:lnTo>
                  <a:pt x="0" y="0"/>
                </a:lnTo>
                <a:lnTo>
                  <a:pt x="0" y="59489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32097" y="1147418"/>
            <a:ext cx="13955507" cy="548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8"/>
              </a:lnSpc>
            </a:pPr>
            <a:r>
              <a:rPr lang="en-US" sz="62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“СИЛЬНА КОМАНДА — ЦЕ НЕ ТА, ЩО НЕ МАЄ ТРУДНОЩІВ, А ТА, ЩО ВМІЄ ЇХ АНАЛІЗУВАТИ І ПЕРЕТВОРЮВАТИ НА ТОЧКИ ЗРОСТАННЯ”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7567" y="7611860"/>
            <a:ext cx="13955507" cy="107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8"/>
              </a:lnSpc>
            </a:pPr>
            <a:r>
              <a:rPr lang="en-US" sz="62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ДАЛІ БУДЕ...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23642" y="1448837"/>
            <a:ext cx="15346658" cy="186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9"/>
              </a:lnSpc>
            </a:pPr>
            <a:r>
              <a:rPr lang="en-US" sz="53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  МЕТА ТА ПІДСТАВА ПРОВЕДЕННЯ АНАЛІЗУ</a:t>
            </a:r>
          </a:p>
          <a:p>
            <a:pPr algn="ctr">
              <a:lnSpc>
                <a:spcPts val="7609"/>
              </a:lnSpc>
            </a:pPr>
            <a:endParaRPr lang="en-US" sz="5335" b="1">
              <a:solidFill>
                <a:srgbClr val="002B58"/>
              </a:solidFill>
              <a:latin typeface="Monda Bold"/>
              <a:ea typeface="Monda Bold"/>
              <a:cs typeface="Monda Bold"/>
              <a:sym typeface="Mond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59061" y="3465454"/>
            <a:ext cx="17028434" cy="579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9"/>
              </a:lnSpc>
            </a:pPr>
            <a:r>
              <a:rPr lang="en-US" sz="34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МЕТА:</a:t>
            </a:r>
          </a:p>
          <a:p>
            <a:pPr marL="741660" lvl="1" indent="-370830" algn="l">
              <a:lnSpc>
                <a:spcPts val="4809"/>
              </a:lnSpc>
              <a:buFont typeface="Arial"/>
              <a:buChar char="•"/>
            </a:pPr>
            <a:r>
              <a:rPr lang="en-US" sz="343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аналіз якості освітньої діяльності гуртків;</a:t>
            </a:r>
          </a:p>
          <a:p>
            <a:pPr marL="741660" lvl="1" indent="-370830" algn="l">
              <a:lnSpc>
                <a:spcPts val="4809"/>
              </a:lnSpc>
              <a:buFont typeface="Arial"/>
              <a:buChar char="•"/>
            </a:pPr>
            <a:r>
              <a:rPr lang="en-US" sz="343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оцінка професійної активності педагогів;</a:t>
            </a:r>
          </a:p>
          <a:p>
            <a:pPr marL="741660" lvl="1" indent="-370830" algn="l">
              <a:lnSpc>
                <a:spcPts val="4809"/>
              </a:lnSpc>
              <a:buFont typeface="Arial"/>
              <a:buChar char="•"/>
            </a:pPr>
            <a:r>
              <a:rPr lang="en-US" sz="343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визначення сильних сторін та напрямів удосконалення.</a:t>
            </a:r>
          </a:p>
          <a:p>
            <a:pPr algn="l">
              <a:lnSpc>
                <a:spcPts val="4809"/>
              </a:lnSpc>
            </a:pPr>
            <a:r>
              <a:rPr lang="en-US" sz="34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Підстава:</a:t>
            </a:r>
          </a:p>
          <a:p>
            <a:pPr marL="741660" lvl="1" indent="-370830" algn="l">
              <a:lnSpc>
                <a:spcPts val="4809"/>
              </a:lnSpc>
              <a:buFont typeface="Arial"/>
              <a:buChar char="•"/>
            </a:pPr>
            <a:r>
              <a:rPr lang="en-US" sz="343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рішення педагогічної ради;</a:t>
            </a:r>
          </a:p>
          <a:p>
            <a:pPr marL="741660" lvl="1" indent="-370830" algn="l">
              <a:lnSpc>
                <a:spcPts val="4809"/>
              </a:lnSpc>
              <a:buFont typeface="Arial"/>
              <a:buChar char="•"/>
            </a:pPr>
            <a:r>
              <a:rPr lang="en-US" sz="343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внутрішній моніторинг якості освіти;</a:t>
            </a:r>
          </a:p>
          <a:p>
            <a:pPr marL="741660" lvl="1" indent="-370830" algn="l">
              <a:lnSpc>
                <a:spcPts val="4809"/>
              </a:lnSpc>
              <a:buFont typeface="Arial"/>
              <a:buChar char="•"/>
            </a:pPr>
            <a:r>
              <a:rPr lang="en-US" sz="343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самоаналізи керівників гуртків (16–25 грудня).</a:t>
            </a:r>
          </a:p>
          <a:p>
            <a:pPr algn="ctr">
              <a:lnSpc>
                <a:spcPts val="7609"/>
              </a:lnSpc>
            </a:pPr>
            <a:endParaRPr lang="en-US" sz="3435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94456" y="4454282"/>
            <a:ext cx="11699089" cy="511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just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Педагогічних працівників — 16</a:t>
            </a:r>
          </a:p>
          <a:p>
            <a:pPr marL="702450" lvl="1" indent="-351225" algn="just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За сумісництвом — 3</a:t>
            </a:r>
          </a:p>
          <a:p>
            <a:pPr marL="702450" lvl="1" indent="-351225" algn="just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Самоаналізи подали — 14 (87,5%)</a:t>
            </a:r>
          </a:p>
          <a:p>
            <a:pPr marL="702450" lvl="1" indent="-351225" algn="just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Не подали:</a:t>
            </a:r>
          </a:p>
          <a:p>
            <a:pPr marL="1404900" lvl="2" indent="-468300" algn="just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Лавренюк О.П.</a:t>
            </a:r>
          </a:p>
          <a:p>
            <a:pPr marL="1404900" lvl="2" indent="-468300" algn="just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Матвєєв А.І.</a:t>
            </a:r>
          </a:p>
          <a:p>
            <a:pPr algn="just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Більшість педагогів відповідально ставиться до внутрішнього моніторингу.</a:t>
            </a:r>
          </a:p>
          <a:p>
            <a:pPr algn="just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06031" y="477528"/>
            <a:ext cx="14166408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КАДРОВИЙ СКЛАД ТА УЧАСТЬ У САМОАНАЛІЗІ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07063" y="3802729"/>
            <a:ext cx="14028639" cy="511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Анкетування: онлайн + офлайн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Учасники: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115 респондентів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10 керівників гуртків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Рівень задоволеності — високий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Безпечне, доброзичливе середовище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Високий рівень довіри батьків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Освітні послуги відповідають очікуванням учасників.</a:t>
            </a:r>
          </a:p>
          <a:p>
            <a:pPr algn="l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56024" y="547334"/>
            <a:ext cx="17980273" cy="499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9"/>
              </a:lnSpc>
            </a:pPr>
            <a:r>
              <a:rPr lang="en-US" sz="62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ОЦІНКА ДІЯЛЬНОСТІ ГУРТКІВ УЧАСНИКАМИ ОСВІТНЬОГО ПРОЦЕСУ</a:t>
            </a:r>
          </a:p>
          <a:p>
            <a:pPr algn="ctr">
              <a:lnSpc>
                <a:spcPts val="11248"/>
              </a:lnSpc>
            </a:pPr>
            <a:endParaRPr lang="en-US" sz="6235" b="1">
              <a:solidFill>
                <a:srgbClr val="002B58"/>
              </a:solidFill>
              <a:latin typeface="Monda Bold"/>
              <a:ea typeface="Monda Bold"/>
              <a:cs typeface="Monda Bold"/>
              <a:sym typeface="Monda Bold"/>
            </a:endParaRPr>
          </a:p>
          <a:p>
            <a:pPr algn="ctr">
              <a:lnSpc>
                <a:spcPts val="11248"/>
              </a:lnSpc>
            </a:pPr>
            <a:endParaRPr lang="en-US" sz="6235" b="1">
              <a:solidFill>
                <a:srgbClr val="002B58"/>
              </a:solidFill>
              <a:latin typeface="Monda Bold"/>
              <a:ea typeface="Monda Bold"/>
              <a:cs typeface="Monda Bold"/>
              <a:sym typeface="Monda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91542" y="3980126"/>
            <a:ext cx="14167758" cy="340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Участь у конкурсі «Добрі практики – 2026»</a:t>
            </a:r>
          </a:p>
          <a:p>
            <a:pPr marL="702450" lvl="1" indent="-351225" algn="ctr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Учасники — 5 педагогів (32%)</a:t>
            </a:r>
          </a:p>
          <a:p>
            <a:pPr marL="702450" lvl="1" indent="-351225" algn="ctr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4 роботи рекомендовані на обласний рівень</a:t>
            </a:r>
          </a:p>
          <a:p>
            <a:pPr algn="ctr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Педагоги:</a:t>
            </a: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Багатчук М., Лисенко Г., Рожкова З., Кучинська Г.</a:t>
            </a:r>
          </a:p>
          <a:p>
            <a:pPr algn="ctr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Достатній рівень методичної активності.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38209" y="799568"/>
            <a:ext cx="16042417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МЕТОДИЧНА АКТИВНІСТЬ ПЕДАГОГІВ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94456" y="4454282"/>
            <a:ext cx="11699089" cy="397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Участь у заходах міського рівня — 70%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Проведення методичних заходів у гуртках — 81%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Форми роботи: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онлайн / офлайн</a:t>
            </a:r>
          </a:p>
          <a:p>
            <a:pPr marL="1404900" lvl="2" indent="-468300" algn="l">
              <a:lnSpc>
                <a:spcPts val="4555"/>
              </a:lnSpc>
              <a:buFont typeface="Arial"/>
              <a:buChar char="⚬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педради, збори, наради, форум, семінари.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 </a:t>
            </a: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Методична робота має системний характер.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93721" y="799568"/>
            <a:ext cx="14434409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МЕТОДИЧНІ ЗАХОДИ ТА ПРОФЕСІЙНИЙ РОЗВИТОК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91542" y="3802729"/>
            <a:ext cx="11699089" cy="568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Активні педагоги: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Галина Кучинська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Мирослава Багатчук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Форми участі: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всеукраїнські конференції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міжнародні онлайн-заходи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науково-методичні форуми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Підвищується імідж закладу в освітньому просторі.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49094" y="1420262"/>
            <a:ext cx="16230600" cy="224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64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УЧАСТЬ У ЗАХОДАХ ОБЛАСНОГО ТА ВСЕУКРАЇНСЬКОГО РІВНІВ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94456" y="4454282"/>
            <a:ext cx="11699089" cy="397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ctr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Підписка на фахові платформи — 87,5%</a:t>
            </a:r>
          </a:p>
          <a:p>
            <a:pPr marL="702450" lvl="1" indent="-351225" algn="ctr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Участь у тренінгах — 62,5%</a:t>
            </a:r>
          </a:p>
          <a:p>
            <a:pPr marL="702450" lvl="1" indent="-351225" algn="ctr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Курси ЖОІППО (атестація 2026) — 25%</a:t>
            </a:r>
          </a:p>
          <a:p>
            <a:pPr marL="702450" lvl="1" indent="-351225" algn="ctr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Участь у наукових дослідженнях</a:t>
            </a:r>
          </a:p>
          <a:p>
            <a:pPr algn="ctr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Проблема:</a:t>
            </a:r>
          </a:p>
          <a:p>
            <a:pPr algn="ctr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Не всі педагоги системно підвищують кваліфікацію.</a:t>
            </a:r>
          </a:p>
          <a:p>
            <a:pPr algn="ctr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32996" y="1371072"/>
            <a:ext cx="15755004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ПІДВИЩЕННЯ КВАЛІФІКАЦІЇ ТА ФАХОВІ ВИДАННЯ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49623" y="4751019"/>
            <a:ext cx="10541331" cy="397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свята, квести, виставки, майстер-класи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благодійні заходи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міські та загальногромадські події</a:t>
            </a:r>
          </a:p>
          <a:p>
            <a:pPr marL="702450" lvl="1" indent="-351225" algn="l">
              <a:lnSpc>
                <a:spcPts val="4555"/>
              </a:lnSpc>
              <a:buFont typeface="Arial"/>
              <a:buChar char="•"/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екскурсії, експедиції</a:t>
            </a:r>
          </a:p>
          <a:p>
            <a:pPr algn="l">
              <a:lnSpc>
                <a:spcPts val="4555"/>
              </a:lnSpc>
            </a:pPr>
            <a:r>
              <a:rPr lang="en-US" sz="3253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Висновок:</a:t>
            </a:r>
          </a:p>
          <a:p>
            <a:pPr algn="l">
              <a:lnSpc>
                <a:spcPts val="4555"/>
              </a:lnSpc>
            </a:pPr>
            <a:r>
              <a:rPr lang="en-US" sz="3253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 Робота — планова, різноманітна, результативна.</a:t>
            </a:r>
          </a:p>
          <a:p>
            <a:pPr algn="l">
              <a:lnSpc>
                <a:spcPts val="4555"/>
              </a:lnSpc>
            </a:pPr>
            <a:endParaRPr lang="en-US" sz="3253">
              <a:solidFill>
                <a:srgbClr val="002B58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90582" y="21601"/>
            <a:ext cx="13547943" cy="27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ОРГАНІЗАЦІЙНО-МАСОВА ДІЯЛЬНІСТЬ</a:t>
            </a:r>
          </a:p>
        </p:txBody>
      </p:sp>
      <p:sp>
        <p:nvSpPr>
          <p:cNvPr id="9" name="Freeform 9"/>
          <p:cNvSpPr/>
          <p:nvPr/>
        </p:nvSpPr>
        <p:spPr>
          <a:xfrm>
            <a:off x="3497046" y="3752668"/>
            <a:ext cx="587071" cy="650760"/>
          </a:xfrm>
          <a:custGeom>
            <a:avLst/>
            <a:gdLst/>
            <a:ahLst/>
            <a:cxnLst/>
            <a:rect l="l" t="t" r="r" b="b"/>
            <a:pathLst>
              <a:path w="587071" h="650760">
                <a:moveTo>
                  <a:pt x="0" y="0"/>
                </a:moveTo>
                <a:lnTo>
                  <a:pt x="587071" y="0"/>
                </a:lnTo>
                <a:lnTo>
                  <a:pt x="587071" y="650760"/>
                </a:lnTo>
                <a:lnTo>
                  <a:pt x="0" y="6507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49623" y="3586052"/>
            <a:ext cx="9086970" cy="87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9"/>
              </a:lnSpc>
            </a:pPr>
            <a:r>
              <a:rPr lang="en-US" sz="51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КЛЮЧОВІ НАПРЯМИ: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599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Monda Bold</vt:lpstr>
      <vt:lpstr>Arial</vt:lpstr>
      <vt:lpstr>Calibri</vt:lpstr>
      <vt:lpstr>Monda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АНАЛІТИЧНА ДОВІДКА за результатами аналізу самоаналізів керівників гуртків КЗ «Центр позашкільної освіти» Звягельської міської ради за перше півріччя 2025-2026 н.р.</dc:title>
  <cp:lastModifiedBy>Мирослава</cp:lastModifiedBy>
  <cp:revision>2</cp:revision>
  <dcterms:created xsi:type="dcterms:W3CDTF">2006-08-16T00:00:00Z</dcterms:created>
  <dcterms:modified xsi:type="dcterms:W3CDTF">2026-01-06T07:11:04Z</dcterms:modified>
  <dc:identifier>DAG9k3gJD0Q</dc:identifier>
</cp:coreProperties>
</file>